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5.jpg" ContentType="image/jpg"/>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9" r:id="rId3"/>
    <p:sldId id="261" r:id="rId4"/>
    <p:sldId id="260" r:id="rId5"/>
    <p:sldId id="300" r:id="rId6"/>
    <p:sldId id="272" r:id="rId7"/>
    <p:sldId id="303" r:id="rId8"/>
    <p:sldId id="273" r:id="rId9"/>
    <p:sldId id="275" r:id="rId10"/>
    <p:sldId id="276" r:id="rId11"/>
    <p:sldId id="28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68" d="100"/>
          <a:sy n="68" d="100"/>
        </p:scale>
        <p:origin x="58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gavin\Desktop\book%20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53440929535492"/>
          <c:y val="8.6263609271371125E-2"/>
          <c:w val="0.85880478102775204"/>
          <c:h val="0.81207977207977211"/>
        </c:manualLayout>
      </c:layout>
      <c:barChart>
        <c:barDir val="col"/>
        <c:grouping val="clustered"/>
        <c:varyColors val="0"/>
        <c:ser>
          <c:idx val="0"/>
          <c:order val="0"/>
          <c:spPr>
            <a:solidFill>
              <a:schemeClr val="accent1"/>
            </a:solidFill>
            <a:ln>
              <a:noFill/>
            </a:ln>
            <a:effectLst/>
          </c:spPr>
          <c:invertIfNegative val="0"/>
          <c:dLbls>
            <c:dLbl>
              <c:idx val="0"/>
              <c:layout/>
              <c:tx>
                <c:rich>
                  <a:bodyPr/>
                  <a:lstStyle/>
                  <a:p>
                    <a:r>
                      <a:rPr lang="en-US"/>
                      <a:t>2.4M</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EB08-4867-B1C1-7543ACF3799F}"/>
                </c:ext>
                <c:ext xmlns:c15="http://schemas.microsoft.com/office/drawing/2012/chart" uri="{CE6537A1-D6FC-4f65-9D91-7224C49458BB}">
                  <c15:layout/>
                </c:ext>
              </c:extLst>
            </c:dLbl>
            <c:dLbl>
              <c:idx val="1"/>
              <c:layout/>
              <c:tx>
                <c:rich>
                  <a:bodyPr/>
                  <a:lstStyle/>
                  <a:p>
                    <a:r>
                      <a:rPr lang="en-US" dirty="0"/>
                      <a:t>2.7M</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B08-4867-B1C1-7543ACF3799F}"/>
                </c:ext>
                <c:ext xmlns:c15="http://schemas.microsoft.com/office/drawing/2012/chart" uri="{CE6537A1-D6FC-4f65-9D91-7224C49458BB}">
                  <c15:layout/>
                </c:ext>
              </c:extLst>
            </c:dLbl>
            <c:dLbl>
              <c:idx val="2"/>
              <c:layout/>
              <c:tx>
                <c:rich>
                  <a:bodyPr/>
                  <a:lstStyle/>
                  <a:p>
                    <a:r>
                      <a:rPr lang="en-US"/>
                      <a:t>3.2M</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EB08-4867-B1C1-7543ACF3799F}"/>
                </c:ext>
                <c:ext xmlns:c15="http://schemas.microsoft.com/office/drawing/2012/chart" uri="{CE6537A1-D6FC-4f65-9D91-7224C49458BB}">
                  <c15:layout/>
                </c:ext>
              </c:extLst>
            </c:dLbl>
            <c:dLbl>
              <c:idx val="3"/>
              <c:layout/>
              <c:tx>
                <c:rich>
                  <a:bodyPr/>
                  <a:lstStyle/>
                  <a:p>
                    <a:r>
                      <a:rPr lang="en-US"/>
                      <a:t>3.7M</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B08-4867-B1C1-7543ACF3799F}"/>
                </c:ext>
                <c:ext xmlns:c15="http://schemas.microsoft.com/office/drawing/2012/chart" uri="{CE6537A1-D6FC-4f65-9D91-7224C49458BB}">
                  <c15:layout/>
                </c:ext>
              </c:extLst>
            </c:dLbl>
            <c:dLbl>
              <c:idx val="4"/>
              <c:layout/>
              <c:tx>
                <c:rich>
                  <a:bodyPr/>
                  <a:lstStyle/>
                  <a:p>
                    <a:r>
                      <a:rPr lang="en-US"/>
                      <a:t>4.2M</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EB08-4867-B1C1-7543ACF3799F}"/>
                </c:ext>
                <c:ext xmlns:c15="http://schemas.microsoft.com/office/drawing/2012/chart" uri="{CE6537A1-D6FC-4f65-9D91-7224C49458BB}">
                  <c15:layout/>
                </c:ext>
              </c:extLst>
            </c:dLbl>
            <c:dLbl>
              <c:idx val="5"/>
              <c:layout/>
              <c:tx>
                <c:rich>
                  <a:bodyPr/>
                  <a:lstStyle/>
                  <a:p>
                    <a:r>
                      <a:rPr lang="en-US" dirty="0"/>
                      <a:t>4.9M</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EB08-4867-B1C1-7543ACF3799F}"/>
                </c:ext>
                <c:ext xmlns:c15="http://schemas.microsoft.com/office/drawing/2012/chart" uri="{CE6537A1-D6FC-4f65-9D91-7224C49458BB}">
                  <c15:layout/>
                </c:ext>
              </c:extLst>
            </c:dLbl>
            <c:spPr>
              <a:noFill/>
              <a:ln>
                <a:noFill/>
              </a:ln>
              <a:effectLst/>
            </c:spPr>
            <c:txPr>
              <a:bodyPr rot="-5400000" spcFirstLastPara="1" vertOverflow="clip" horzOverflow="clip" vert="horz" wrap="square" lIns="38100" tIns="19050" rIns="38100" bIns="19050" anchor="ctr" anchorCtr="1">
                <a:spAutoFit/>
              </a:bodyPr>
              <a:lstStyle/>
              <a:p>
                <a:pPr>
                  <a:defRPr sz="12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Sheet1!$B$1:$B$6</c:f>
              <c:numCache>
                <c:formatCode>General</c:formatCode>
                <c:ptCount val="6"/>
                <c:pt idx="0">
                  <c:v>2011</c:v>
                </c:pt>
                <c:pt idx="1">
                  <c:v>2016</c:v>
                </c:pt>
                <c:pt idx="2">
                  <c:v>2021</c:v>
                </c:pt>
                <c:pt idx="3">
                  <c:v>2026</c:v>
                </c:pt>
                <c:pt idx="4">
                  <c:v>2031</c:v>
                </c:pt>
                <c:pt idx="5">
                  <c:v>2036</c:v>
                </c:pt>
              </c:numCache>
            </c:numRef>
          </c:cat>
          <c:val>
            <c:numRef>
              <c:f>Sheet1!$C$1:$C$6</c:f>
              <c:numCache>
                <c:formatCode>General</c:formatCode>
                <c:ptCount val="6"/>
                <c:pt idx="0">
                  <c:v>515202</c:v>
                </c:pt>
                <c:pt idx="1">
                  <c:v>579067</c:v>
                </c:pt>
                <c:pt idx="2">
                  <c:v>659162</c:v>
                </c:pt>
                <c:pt idx="3">
                  <c:v>738261</c:v>
                </c:pt>
                <c:pt idx="4">
                  <c:v>820391</c:v>
                </c:pt>
                <c:pt idx="5">
                  <c:v>905681</c:v>
                </c:pt>
              </c:numCache>
            </c:numRef>
          </c:val>
          <c:extLst xmlns:c16r2="http://schemas.microsoft.com/office/drawing/2015/06/chart">
            <c:ext xmlns:c16="http://schemas.microsoft.com/office/drawing/2014/chart" uri="{C3380CC4-5D6E-409C-BE32-E72D297353CC}">
              <c16:uniqueId val="{00000000-E82D-44B1-86D1-1585DE01967E}"/>
            </c:ext>
          </c:extLst>
        </c:ser>
        <c:dLbls>
          <c:dLblPos val="outEnd"/>
          <c:showLegendKey val="0"/>
          <c:showVal val="1"/>
          <c:showCatName val="0"/>
          <c:showSerName val="0"/>
          <c:showPercent val="0"/>
          <c:showBubbleSize val="0"/>
        </c:dLbls>
        <c:gapWidth val="444"/>
        <c:overlap val="-90"/>
        <c:axId val="480950744"/>
        <c:axId val="480946824"/>
      </c:barChart>
      <c:catAx>
        <c:axId val="4809507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480946824"/>
        <c:crosses val="autoZero"/>
        <c:auto val="1"/>
        <c:lblAlgn val="ctr"/>
        <c:lblOffset val="100"/>
        <c:noMultiLvlLbl val="0"/>
      </c:catAx>
      <c:valAx>
        <c:axId val="480946824"/>
        <c:scaling>
          <c:orientation val="minMax"/>
        </c:scaling>
        <c:delete val="1"/>
        <c:axPos val="l"/>
        <c:numFmt formatCode="General" sourceLinked="1"/>
        <c:majorTickMark val="none"/>
        <c:minorTickMark val="none"/>
        <c:tickLblPos val="nextTo"/>
        <c:crossAx val="480950744"/>
        <c:crosses val="autoZero"/>
        <c:crossBetween val="between"/>
        <c:majorUnit val="200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BDBC6E-3734-4CEA-BCC8-3FAC46063B4E}" type="datetimeFigureOut">
              <a:rPr lang="en-AU" smtClean="0"/>
              <a:t>24/09/2018</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B79531-E6C4-453F-BB8B-001E76C08F68}" type="slidenum">
              <a:rPr lang="en-AU" smtClean="0"/>
              <a:t>‹#›</a:t>
            </a:fld>
            <a:endParaRPr lang="en-AU"/>
          </a:p>
        </p:txBody>
      </p:sp>
    </p:spTree>
    <p:extLst>
      <p:ext uri="{BB962C8B-B14F-4D97-AF65-F5344CB8AC3E}">
        <p14:creationId xmlns:p14="http://schemas.microsoft.com/office/powerpoint/2010/main" val="1901975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CB79531-E6C4-453F-BB8B-001E76C08F68}" type="slidenum">
              <a:rPr lang="en-AU" smtClean="0"/>
              <a:t>4</a:t>
            </a:fld>
            <a:endParaRPr lang="en-AU"/>
          </a:p>
        </p:txBody>
      </p:sp>
    </p:spTree>
    <p:extLst>
      <p:ext uri="{BB962C8B-B14F-4D97-AF65-F5344CB8AC3E}">
        <p14:creationId xmlns:p14="http://schemas.microsoft.com/office/powerpoint/2010/main" val="2431113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CB79531-E6C4-453F-BB8B-001E76C08F68}" type="slidenum">
              <a:rPr lang="en-AU" smtClean="0"/>
              <a:t>8</a:t>
            </a:fld>
            <a:endParaRPr lang="en-AU"/>
          </a:p>
        </p:txBody>
      </p:sp>
    </p:spTree>
    <p:extLst>
      <p:ext uri="{BB962C8B-B14F-4D97-AF65-F5344CB8AC3E}">
        <p14:creationId xmlns:p14="http://schemas.microsoft.com/office/powerpoint/2010/main" val="4133854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CB79531-E6C4-453F-BB8B-001E76C08F68}" type="slidenum">
              <a:rPr lang="en-AU" smtClean="0"/>
              <a:t>9</a:t>
            </a:fld>
            <a:endParaRPr lang="en-AU"/>
          </a:p>
        </p:txBody>
      </p:sp>
    </p:spTree>
    <p:extLst>
      <p:ext uri="{BB962C8B-B14F-4D97-AF65-F5344CB8AC3E}">
        <p14:creationId xmlns:p14="http://schemas.microsoft.com/office/powerpoint/2010/main" val="3665601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CB79531-E6C4-453F-BB8B-001E76C08F68}" type="slidenum">
              <a:rPr lang="en-AU" smtClean="0"/>
              <a:t>10</a:t>
            </a:fld>
            <a:endParaRPr lang="en-AU"/>
          </a:p>
        </p:txBody>
      </p:sp>
    </p:spTree>
    <p:extLst>
      <p:ext uri="{BB962C8B-B14F-4D97-AF65-F5344CB8AC3E}">
        <p14:creationId xmlns:p14="http://schemas.microsoft.com/office/powerpoint/2010/main" val="3590788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F66BEF-7AEB-47A0-A495-8D607E4D85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 xmlns:a16="http://schemas.microsoft.com/office/drawing/2014/main" id="{D803D872-C482-4923-B301-BAE4F659A8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 xmlns:a16="http://schemas.microsoft.com/office/drawing/2014/main" id="{CCA55881-0E10-4380-8F56-15E9B3CBA6B0}"/>
              </a:ext>
            </a:extLst>
          </p:cNvPr>
          <p:cNvSpPr>
            <a:spLocks noGrp="1"/>
          </p:cNvSpPr>
          <p:nvPr>
            <p:ph type="dt" sz="half" idx="10"/>
          </p:nvPr>
        </p:nvSpPr>
        <p:spPr/>
        <p:txBody>
          <a:bodyPr/>
          <a:lstStyle/>
          <a:p>
            <a:fld id="{25B6E0FE-B5BA-4F13-95DD-DD3F1E8EA69A}" type="datetime1">
              <a:rPr lang="en-AU" smtClean="0"/>
              <a:t>24/09/2018</a:t>
            </a:fld>
            <a:endParaRPr lang="en-AU"/>
          </a:p>
        </p:txBody>
      </p:sp>
      <p:sp>
        <p:nvSpPr>
          <p:cNvPr id="5" name="Footer Placeholder 4">
            <a:extLst>
              <a:ext uri="{FF2B5EF4-FFF2-40B4-BE49-F238E27FC236}">
                <a16:creationId xmlns="" xmlns:a16="http://schemas.microsoft.com/office/drawing/2014/main" id="{38C602B2-8E80-4875-97B6-D2DE1EAF70B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 xmlns:a16="http://schemas.microsoft.com/office/drawing/2014/main" id="{BB9DC5F5-2E1F-4041-9036-1F693DCA6048}"/>
              </a:ext>
            </a:extLst>
          </p:cNvPr>
          <p:cNvSpPr>
            <a:spLocks noGrp="1"/>
          </p:cNvSpPr>
          <p:nvPr>
            <p:ph type="sldNum" sz="quarter" idx="12"/>
          </p:nvPr>
        </p:nvSpPr>
        <p:spPr/>
        <p:txBody>
          <a:bodyPr/>
          <a:lstStyle/>
          <a:p>
            <a:fld id="{534EFAFE-A060-46AD-AAD0-975F19231566}" type="slidenum">
              <a:rPr lang="en-AU" smtClean="0"/>
              <a:t>‹#›</a:t>
            </a:fld>
            <a:endParaRPr lang="en-AU"/>
          </a:p>
        </p:txBody>
      </p:sp>
    </p:spTree>
    <p:extLst>
      <p:ext uri="{BB962C8B-B14F-4D97-AF65-F5344CB8AC3E}">
        <p14:creationId xmlns:p14="http://schemas.microsoft.com/office/powerpoint/2010/main" val="1713126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4ABBA7-1D4C-47E2-891C-A86ADC524339}"/>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 xmlns:a16="http://schemas.microsoft.com/office/drawing/2014/main" id="{F69BA61F-ADF2-45C6-9F31-04A7954146C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 xmlns:a16="http://schemas.microsoft.com/office/drawing/2014/main" id="{9449A7AD-629D-4AA6-AF6A-2CAF2B56B23D}"/>
              </a:ext>
            </a:extLst>
          </p:cNvPr>
          <p:cNvSpPr>
            <a:spLocks noGrp="1"/>
          </p:cNvSpPr>
          <p:nvPr>
            <p:ph type="dt" sz="half" idx="10"/>
          </p:nvPr>
        </p:nvSpPr>
        <p:spPr/>
        <p:txBody>
          <a:bodyPr/>
          <a:lstStyle/>
          <a:p>
            <a:fld id="{E44C5FDC-55CB-42AB-8656-C8608FB80450}" type="datetime1">
              <a:rPr lang="en-AU" smtClean="0"/>
              <a:t>24/09/2018</a:t>
            </a:fld>
            <a:endParaRPr lang="en-AU"/>
          </a:p>
        </p:txBody>
      </p:sp>
      <p:sp>
        <p:nvSpPr>
          <p:cNvPr id="5" name="Footer Placeholder 4">
            <a:extLst>
              <a:ext uri="{FF2B5EF4-FFF2-40B4-BE49-F238E27FC236}">
                <a16:creationId xmlns="" xmlns:a16="http://schemas.microsoft.com/office/drawing/2014/main" id="{5CFA8132-A75D-447C-BC0A-52347D15BEB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 xmlns:a16="http://schemas.microsoft.com/office/drawing/2014/main" id="{7261EE50-8860-4456-9F7C-74A02A4F89A5}"/>
              </a:ext>
            </a:extLst>
          </p:cNvPr>
          <p:cNvSpPr>
            <a:spLocks noGrp="1"/>
          </p:cNvSpPr>
          <p:nvPr>
            <p:ph type="sldNum" sz="quarter" idx="12"/>
          </p:nvPr>
        </p:nvSpPr>
        <p:spPr/>
        <p:txBody>
          <a:bodyPr/>
          <a:lstStyle/>
          <a:p>
            <a:fld id="{534EFAFE-A060-46AD-AAD0-975F19231566}" type="slidenum">
              <a:rPr lang="en-AU" smtClean="0"/>
              <a:t>‹#›</a:t>
            </a:fld>
            <a:endParaRPr lang="en-AU"/>
          </a:p>
        </p:txBody>
      </p:sp>
    </p:spTree>
    <p:extLst>
      <p:ext uri="{BB962C8B-B14F-4D97-AF65-F5344CB8AC3E}">
        <p14:creationId xmlns:p14="http://schemas.microsoft.com/office/powerpoint/2010/main" val="1479100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EDC3FE14-C39A-4627-B16B-32ACEDF301B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 xmlns:a16="http://schemas.microsoft.com/office/drawing/2014/main" id="{0554A9E9-E092-408B-9D88-31BAC2E79C3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 xmlns:a16="http://schemas.microsoft.com/office/drawing/2014/main" id="{B502CF42-9CD9-46AD-B4DE-EF3892CB2E4E}"/>
              </a:ext>
            </a:extLst>
          </p:cNvPr>
          <p:cNvSpPr>
            <a:spLocks noGrp="1"/>
          </p:cNvSpPr>
          <p:nvPr>
            <p:ph type="dt" sz="half" idx="10"/>
          </p:nvPr>
        </p:nvSpPr>
        <p:spPr/>
        <p:txBody>
          <a:bodyPr/>
          <a:lstStyle/>
          <a:p>
            <a:fld id="{59347B1E-A4B5-4C05-A31E-CCD0D955C41B}" type="datetime1">
              <a:rPr lang="en-AU" smtClean="0"/>
              <a:t>24/09/2018</a:t>
            </a:fld>
            <a:endParaRPr lang="en-AU"/>
          </a:p>
        </p:txBody>
      </p:sp>
      <p:sp>
        <p:nvSpPr>
          <p:cNvPr id="5" name="Footer Placeholder 4">
            <a:extLst>
              <a:ext uri="{FF2B5EF4-FFF2-40B4-BE49-F238E27FC236}">
                <a16:creationId xmlns="" xmlns:a16="http://schemas.microsoft.com/office/drawing/2014/main" id="{857E584B-57D4-40BE-B1A2-64C38800701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 xmlns:a16="http://schemas.microsoft.com/office/drawing/2014/main" id="{C7118C46-6FA8-4425-ADBA-CA2CC3CF040C}"/>
              </a:ext>
            </a:extLst>
          </p:cNvPr>
          <p:cNvSpPr>
            <a:spLocks noGrp="1"/>
          </p:cNvSpPr>
          <p:nvPr>
            <p:ph type="sldNum" sz="quarter" idx="12"/>
          </p:nvPr>
        </p:nvSpPr>
        <p:spPr/>
        <p:txBody>
          <a:bodyPr/>
          <a:lstStyle/>
          <a:p>
            <a:fld id="{534EFAFE-A060-46AD-AAD0-975F19231566}" type="slidenum">
              <a:rPr lang="en-AU" smtClean="0"/>
              <a:t>‹#›</a:t>
            </a:fld>
            <a:endParaRPr lang="en-AU"/>
          </a:p>
        </p:txBody>
      </p:sp>
    </p:spTree>
    <p:extLst>
      <p:ext uri="{BB962C8B-B14F-4D97-AF65-F5344CB8AC3E}">
        <p14:creationId xmlns:p14="http://schemas.microsoft.com/office/powerpoint/2010/main" val="342860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 column text">
    <p:spTree>
      <p:nvGrpSpPr>
        <p:cNvPr id="1" name=""/>
        <p:cNvGrpSpPr/>
        <p:nvPr/>
      </p:nvGrpSpPr>
      <p:grpSpPr>
        <a:xfrm>
          <a:off x="0" y="0"/>
          <a:ext cx="0" cy="0"/>
          <a:chOff x="0" y="0"/>
          <a:chExt cx="0" cy="0"/>
        </a:xfrm>
      </p:grpSpPr>
      <p:sp>
        <p:nvSpPr>
          <p:cNvPr id="12" name="DraftBox" hidden="1"/>
          <p:cNvSpPr txBox="1">
            <a:spLocks/>
          </p:cNvSpPr>
          <p:nvPr userDrawn="1"/>
        </p:nvSpPr>
        <p:spPr>
          <a:xfrm>
            <a:off x="6016809" y="6527083"/>
            <a:ext cx="2060918" cy="214706"/>
          </a:xfrm>
          <a:prstGeom prst="rect">
            <a:avLst/>
          </a:prstGeom>
        </p:spPr>
        <p:txBody>
          <a:bodyPr vert="horz" lIns="0" tIns="0" rIns="0" bIns="0" rtlCol="0">
            <a:noAutofit/>
          </a:bodyPr>
          <a:lstStyle>
            <a:defPPr>
              <a:defRPr lang="en-US"/>
            </a:defPPr>
            <a:lvl1pPr marL="0" algn="l" defTabSz="995507" rtl="0" eaLnBrk="1" latinLnBrk="0" hangingPunct="1">
              <a:defRPr sz="1960" kern="1200">
                <a:solidFill>
                  <a:schemeClr val="tx1"/>
                </a:solidFill>
                <a:latin typeface="+mn-lt"/>
                <a:ea typeface="+mn-ea"/>
                <a:cs typeface="+mn-cs"/>
              </a:defRPr>
            </a:lvl1pPr>
            <a:lvl2pPr marL="497754" algn="l" defTabSz="995507" rtl="0" eaLnBrk="1" latinLnBrk="0" hangingPunct="1">
              <a:defRPr sz="1960" kern="1200">
                <a:solidFill>
                  <a:schemeClr val="tx1"/>
                </a:solidFill>
                <a:latin typeface="+mn-lt"/>
                <a:ea typeface="+mn-ea"/>
                <a:cs typeface="+mn-cs"/>
              </a:defRPr>
            </a:lvl2pPr>
            <a:lvl3pPr marL="995507" algn="l" defTabSz="995507" rtl="0" eaLnBrk="1" latinLnBrk="0" hangingPunct="1">
              <a:defRPr sz="1960" kern="1200">
                <a:solidFill>
                  <a:schemeClr val="tx1"/>
                </a:solidFill>
                <a:latin typeface="+mn-lt"/>
                <a:ea typeface="+mn-ea"/>
                <a:cs typeface="+mn-cs"/>
              </a:defRPr>
            </a:lvl3pPr>
            <a:lvl4pPr marL="1493261" algn="l" defTabSz="995507" rtl="0" eaLnBrk="1" latinLnBrk="0" hangingPunct="1">
              <a:defRPr sz="1960" kern="1200">
                <a:solidFill>
                  <a:schemeClr val="tx1"/>
                </a:solidFill>
                <a:latin typeface="+mn-lt"/>
                <a:ea typeface="+mn-ea"/>
                <a:cs typeface="+mn-cs"/>
              </a:defRPr>
            </a:lvl4pPr>
            <a:lvl5pPr marL="1991015" algn="l" defTabSz="995507" rtl="0" eaLnBrk="1" latinLnBrk="0" hangingPunct="1">
              <a:defRPr sz="1960" kern="1200">
                <a:solidFill>
                  <a:schemeClr val="tx1"/>
                </a:solidFill>
                <a:latin typeface="+mn-lt"/>
                <a:ea typeface="+mn-ea"/>
                <a:cs typeface="+mn-cs"/>
              </a:defRPr>
            </a:lvl5pPr>
            <a:lvl6pPr marL="2488768" algn="l" defTabSz="995507" rtl="0" eaLnBrk="1" latinLnBrk="0" hangingPunct="1">
              <a:defRPr sz="1960" kern="1200">
                <a:solidFill>
                  <a:schemeClr val="tx1"/>
                </a:solidFill>
                <a:latin typeface="+mn-lt"/>
                <a:ea typeface="+mn-ea"/>
                <a:cs typeface="+mn-cs"/>
              </a:defRPr>
            </a:lvl6pPr>
            <a:lvl7pPr marL="2986522" algn="l" defTabSz="995507" rtl="0" eaLnBrk="1" latinLnBrk="0" hangingPunct="1">
              <a:defRPr sz="1960" kern="1200">
                <a:solidFill>
                  <a:schemeClr val="tx1"/>
                </a:solidFill>
                <a:latin typeface="+mn-lt"/>
                <a:ea typeface="+mn-ea"/>
                <a:cs typeface="+mn-cs"/>
              </a:defRPr>
            </a:lvl7pPr>
            <a:lvl8pPr marL="3484275" algn="l" defTabSz="995507" rtl="0" eaLnBrk="1" latinLnBrk="0" hangingPunct="1">
              <a:defRPr sz="1960" kern="1200">
                <a:solidFill>
                  <a:schemeClr val="tx1"/>
                </a:solidFill>
                <a:latin typeface="+mn-lt"/>
                <a:ea typeface="+mn-ea"/>
                <a:cs typeface="+mn-cs"/>
              </a:defRPr>
            </a:lvl8pPr>
            <a:lvl9pPr marL="3982029" algn="l" defTabSz="995507" rtl="0" eaLnBrk="1" latinLnBrk="0" hangingPunct="1">
              <a:defRPr sz="1960" kern="1200">
                <a:solidFill>
                  <a:schemeClr val="tx1"/>
                </a:solidFill>
                <a:latin typeface="+mn-lt"/>
                <a:ea typeface="+mn-ea"/>
                <a:cs typeface="+mn-cs"/>
              </a:defRPr>
            </a:lvl9pPr>
          </a:lstStyle>
          <a:p>
            <a:pPr>
              <a:lnSpc>
                <a:spcPts val="855"/>
              </a:lnSpc>
              <a:spcBef>
                <a:spcPts val="0"/>
              </a:spcBef>
            </a:pPr>
            <a:r>
              <a:rPr lang="en-AU" sz="684" dirty="0">
                <a:solidFill>
                  <a:srgbClr val="B34C59"/>
                </a:solidFill>
                <a:latin typeface="Franklin Gothic Medium" panose="020B0603020102020204" pitchFamily="34" charset="0"/>
              </a:rPr>
              <a:t>Draft – for discussion purposes only</a:t>
            </a:r>
          </a:p>
        </p:txBody>
      </p:sp>
      <p:sp>
        <p:nvSpPr>
          <p:cNvPr id="3" name="Title 2"/>
          <p:cNvSpPr>
            <a:spLocks noGrp="1"/>
          </p:cNvSpPr>
          <p:nvPr>
            <p:ph type="title"/>
          </p:nvPr>
        </p:nvSpPr>
        <p:spPr>
          <a:xfrm>
            <a:off x="369461" y="0"/>
            <a:ext cx="11453841" cy="587854"/>
          </a:xfrm>
        </p:spPr>
        <p:txBody>
          <a:bodyPr/>
          <a:lstStyle>
            <a:lvl1pPr>
              <a:defRPr b="0" cap="all" baseline="0">
                <a:solidFill>
                  <a:schemeClr val="bg2"/>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6" name="Content Placeholder 5"/>
          <p:cNvSpPr>
            <a:spLocks noGrp="1"/>
          </p:cNvSpPr>
          <p:nvPr>
            <p:ph sz="quarter" idx="16"/>
          </p:nvPr>
        </p:nvSpPr>
        <p:spPr>
          <a:xfrm>
            <a:off x="366779" y="1339341"/>
            <a:ext cx="11456524" cy="5257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ext Placeholder 6" title="Sub Title"/>
          <p:cNvSpPr>
            <a:spLocks noGrp="1"/>
          </p:cNvSpPr>
          <p:nvPr>
            <p:ph type="body" sz="quarter" idx="15" hasCustomPrompt="1"/>
          </p:nvPr>
        </p:nvSpPr>
        <p:spPr>
          <a:xfrm>
            <a:off x="369460" y="732596"/>
            <a:ext cx="11453293" cy="195447"/>
          </a:xfrm>
          <a:prstGeom prst="rect">
            <a:avLst/>
          </a:prstGeom>
        </p:spPr>
        <p:txBody>
          <a:bodyPr vert="horz" wrap="square" lIns="0" tIns="0" rIns="0" bIns="0" rtlCol="0">
            <a:spAutoFit/>
          </a:bodyPr>
          <a:lstStyle>
            <a:lvl1pPr>
              <a:lnSpc>
                <a:spcPct val="100000"/>
              </a:lnSpc>
              <a:tabLst>
                <a:tab pos="309546" algn="l"/>
                <a:tab pos="610946" algn="l"/>
              </a:tabLst>
              <a:defRPr lang="en-AU" sz="1270" b="0" baseline="0" dirty="0">
                <a:solidFill>
                  <a:schemeClr val="tx1"/>
                </a:solidFill>
                <a:latin typeface="Arial" panose="020B0604020202020204" pitchFamily="34" charset="0"/>
                <a:cs typeface="Arial" panose="020B0604020202020204" pitchFamily="34" charset="0"/>
              </a:defRPr>
            </a:lvl1pPr>
          </a:lstStyle>
          <a:p>
            <a:pPr lvl="0"/>
            <a:r>
              <a:rPr lang="en-AU" noProof="0" dirty="0"/>
              <a:t>Sub-section title</a:t>
            </a:r>
          </a:p>
        </p:txBody>
      </p:sp>
    </p:spTree>
    <p:extLst>
      <p:ext uri="{BB962C8B-B14F-4D97-AF65-F5344CB8AC3E}">
        <p14:creationId xmlns:p14="http://schemas.microsoft.com/office/powerpoint/2010/main" val="4107348862"/>
      </p:ext>
    </p:extLst>
  </p:cSld>
  <p:clrMapOvr>
    <a:masterClrMapping/>
  </p:clrMapOvr>
  <p:extLst mod="1">
    <p:ext uri="{DCECCB84-F9BA-43D5-87BE-67443E8EF086}">
      <p15:sldGuideLst xmlns:p15="http://schemas.microsoft.com/office/powerpoint/2012/main">
        <p15:guide id="1" orient="horz" pos="930">
          <p15:clr>
            <a:srgbClr val="FBAE40"/>
          </p15:clr>
        </p15:guide>
        <p15:guide id="2" pos="191">
          <p15:clr>
            <a:srgbClr val="FBAE40"/>
          </p15:clr>
        </p15:guide>
        <p15:guide id="3" pos="6157">
          <p15:clr>
            <a:srgbClr val="FBAE40"/>
          </p15:clr>
        </p15:guide>
        <p15:guide id="4" orient="horz" pos="4581">
          <p15:clr>
            <a:srgbClr val="FBAE40"/>
          </p15:clr>
        </p15:guide>
        <p15:guide id="5" pos="3088">
          <p15:clr>
            <a:srgbClr val="FBAE40"/>
          </p15:clr>
        </p15:guide>
        <p15:guide id="6" pos="32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3AEC57-15DA-4644-8212-4CB10D9474E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 xmlns:a16="http://schemas.microsoft.com/office/drawing/2014/main" id="{4C38EFE4-82D0-4575-9D8C-D501A41277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 xmlns:a16="http://schemas.microsoft.com/office/drawing/2014/main" id="{A2FC9252-8FC5-445A-81F8-B1511B8A4F47}"/>
              </a:ext>
            </a:extLst>
          </p:cNvPr>
          <p:cNvSpPr>
            <a:spLocks noGrp="1"/>
          </p:cNvSpPr>
          <p:nvPr>
            <p:ph type="dt" sz="half" idx="10"/>
          </p:nvPr>
        </p:nvSpPr>
        <p:spPr/>
        <p:txBody>
          <a:bodyPr/>
          <a:lstStyle/>
          <a:p>
            <a:fld id="{9F6F74F9-7AAE-43E7-80CC-06E6B96647DF}" type="datetime1">
              <a:rPr lang="en-AU" smtClean="0"/>
              <a:t>24/09/2018</a:t>
            </a:fld>
            <a:endParaRPr lang="en-AU"/>
          </a:p>
        </p:txBody>
      </p:sp>
      <p:sp>
        <p:nvSpPr>
          <p:cNvPr id="5" name="Footer Placeholder 4">
            <a:extLst>
              <a:ext uri="{FF2B5EF4-FFF2-40B4-BE49-F238E27FC236}">
                <a16:creationId xmlns="" xmlns:a16="http://schemas.microsoft.com/office/drawing/2014/main" id="{43E7B570-943D-4FD4-8659-1D921629BD5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 xmlns:a16="http://schemas.microsoft.com/office/drawing/2014/main" id="{C37AB49A-B6CC-4C19-A898-5A84BB2E06FB}"/>
              </a:ext>
            </a:extLst>
          </p:cNvPr>
          <p:cNvSpPr>
            <a:spLocks noGrp="1"/>
          </p:cNvSpPr>
          <p:nvPr>
            <p:ph type="sldNum" sz="quarter" idx="12"/>
          </p:nvPr>
        </p:nvSpPr>
        <p:spPr/>
        <p:txBody>
          <a:bodyPr/>
          <a:lstStyle/>
          <a:p>
            <a:fld id="{534EFAFE-A060-46AD-AAD0-975F19231566}" type="slidenum">
              <a:rPr lang="en-AU" smtClean="0"/>
              <a:t>‹#›</a:t>
            </a:fld>
            <a:endParaRPr lang="en-AU"/>
          </a:p>
        </p:txBody>
      </p:sp>
    </p:spTree>
    <p:extLst>
      <p:ext uri="{BB962C8B-B14F-4D97-AF65-F5344CB8AC3E}">
        <p14:creationId xmlns:p14="http://schemas.microsoft.com/office/powerpoint/2010/main" val="2661102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0D4205-A8B2-4E3A-A3E2-5FD1EA41EA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 xmlns:a16="http://schemas.microsoft.com/office/drawing/2014/main" id="{15F989F3-4E4D-4BA0-935B-EB17BC35AA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19E0747C-608A-44B0-86C0-FAF298777D6E}"/>
              </a:ext>
            </a:extLst>
          </p:cNvPr>
          <p:cNvSpPr>
            <a:spLocks noGrp="1"/>
          </p:cNvSpPr>
          <p:nvPr>
            <p:ph type="dt" sz="half" idx="10"/>
          </p:nvPr>
        </p:nvSpPr>
        <p:spPr/>
        <p:txBody>
          <a:bodyPr/>
          <a:lstStyle/>
          <a:p>
            <a:fld id="{B99765C8-7089-4693-96EA-EAA8EB460B4B}" type="datetime1">
              <a:rPr lang="en-AU" smtClean="0"/>
              <a:t>24/09/2018</a:t>
            </a:fld>
            <a:endParaRPr lang="en-AU"/>
          </a:p>
        </p:txBody>
      </p:sp>
      <p:sp>
        <p:nvSpPr>
          <p:cNvPr id="5" name="Footer Placeholder 4">
            <a:extLst>
              <a:ext uri="{FF2B5EF4-FFF2-40B4-BE49-F238E27FC236}">
                <a16:creationId xmlns="" xmlns:a16="http://schemas.microsoft.com/office/drawing/2014/main" id="{8F814389-F82C-4DAC-90D5-A1C31BE34A4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 xmlns:a16="http://schemas.microsoft.com/office/drawing/2014/main" id="{2D3129AD-6A3F-43B3-9551-7A4A3ED2FAE2}"/>
              </a:ext>
            </a:extLst>
          </p:cNvPr>
          <p:cNvSpPr>
            <a:spLocks noGrp="1"/>
          </p:cNvSpPr>
          <p:nvPr>
            <p:ph type="sldNum" sz="quarter" idx="12"/>
          </p:nvPr>
        </p:nvSpPr>
        <p:spPr/>
        <p:txBody>
          <a:bodyPr/>
          <a:lstStyle/>
          <a:p>
            <a:fld id="{534EFAFE-A060-46AD-AAD0-975F19231566}" type="slidenum">
              <a:rPr lang="en-AU" smtClean="0"/>
              <a:t>‹#›</a:t>
            </a:fld>
            <a:endParaRPr lang="en-AU"/>
          </a:p>
        </p:txBody>
      </p:sp>
    </p:spTree>
    <p:extLst>
      <p:ext uri="{BB962C8B-B14F-4D97-AF65-F5344CB8AC3E}">
        <p14:creationId xmlns:p14="http://schemas.microsoft.com/office/powerpoint/2010/main" val="1779663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7A94B3-A8C6-4468-8C65-4D61389E157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 xmlns:a16="http://schemas.microsoft.com/office/drawing/2014/main" id="{F3CB062B-4AE1-4AB5-82C7-57351BA2E43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 xmlns:a16="http://schemas.microsoft.com/office/drawing/2014/main" id="{3494387D-3A79-4138-9C7F-025B7231E28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 xmlns:a16="http://schemas.microsoft.com/office/drawing/2014/main" id="{DF5B7467-DFDB-4F35-A9A7-B3FB18BA00AC}"/>
              </a:ext>
            </a:extLst>
          </p:cNvPr>
          <p:cNvSpPr>
            <a:spLocks noGrp="1"/>
          </p:cNvSpPr>
          <p:nvPr>
            <p:ph type="dt" sz="half" idx="10"/>
          </p:nvPr>
        </p:nvSpPr>
        <p:spPr/>
        <p:txBody>
          <a:bodyPr/>
          <a:lstStyle/>
          <a:p>
            <a:fld id="{53B48737-827E-45BC-9355-CC566A217A62}" type="datetime1">
              <a:rPr lang="en-AU" smtClean="0"/>
              <a:t>24/09/2018</a:t>
            </a:fld>
            <a:endParaRPr lang="en-AU"/>
          </a:p>
        </p:txBody>
      </p:sp>
      <p:sp>
        <p:nvSpPr>
          <p:cNvPr id="6" name="Footer Placeholder 5">
            <a:extLst>
              <a:ext uri="{FF2B5EF4-FFF2-40B4-BE49-F238E27FC236}">
                <a16:creationId xmlns="" xmlns:a16="http://schemas.microsoft.com/office/drawing/2014/main" id="{DF46B471-B2E7-4B82-B31E-88013A0DEAF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 xmlns:a16="http://schemas.microsoft.com/office/drawing/2014/main" id="{EC43A0E8-0C46-43E7-A76A-9B516A333464}"/>
              </a:ext>
            </a:extLst>
          </p:cNvPr>
          <p:cNvSpPr>
            <a:spLocks noGrp="1"/>
          </p:cNvSpPr>
          <p:nvPr>
            <p:ph type="sldNum" sz="quarter" idx="12"/>
          </p:nvPr>
        </p:nvSpPr>
        <p:spPr/>
        <p:txBody>
          <a:bodyPr/>
          <a:lstStyle/>
          <a:p>
            <a:fld id="{534EFAFE-A060-46AD-AAD0-975F19231566}" type="slidenum">
              <a:rPr lang="en-AU" smtClean="0"/>
              <a:t>‹#›</a:t>
            </a:fld>
            <a:endParaRPr lang="en-AU"/>
          </a:p>
        </p:txBody>
      </p:sp>
    </p:spTree>
    <p:extLst>
      <p:ext uri="{BB962C8B-B14F-4D97-AF65-F5344CB8AC3E}">
        <p14:creationId xmlns:p14="http://schemas.microsoft.com/office/powerpoint/2010/main" val="3158150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225AA4-C9EE-4CAA-96D8-8FFAE46AFBE2}"/>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 xmlns:a16="http://schemas.microsoft.com/office/drawing/2014/main" id="{FB87F367-6862-4D89-9D64-D488479155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F3F97319-4A3B-4C25-ACA2-573AE49871E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 xmlns:a16="http://schemas.microsoft.com/office/drawing/2014/main" id="{7B83B8AA-C112-43F7-BB82-EC2E5F769A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D5EE15F6-5611-414A-B4E4-E61A21C76EF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 xmlns:a16="http://schemas.microsoft.com/office/drawing/2014/main" id="{59B318E5-CD2B-4966-8F93-BE609D7D4DF0}"/>
              </a:ext>
            </a:extLst>
          </p:cNvPr>
          <p:cNvSpPr>
            <a:spLocks noGrp="1"/>
          </p:cNvSpPr>
          <p:nvPr>
            <p:ph type="dt" sz="half" idx="10"/>
          </p:nvPr>
        </p:nvSpPr>
        <p:spPr/>
        <p:txBody>
          <a:bodyPr/>
          <a:lstStyle/>
          <a:p>
            <a:fld id="{F2F517A4-9896-451C-9C27-A626A52D7DBD}" type="datetime1">
              <a:rPr lang="en-AU" smtClean="0"/>
              <a:t>24/09/2018</a:t>
            </a:fld>
            <a:endParaRPr lang="en-AU"/>
          </a:p>
        </p:txBody>
      </p:sp>
      <p:sp>
        <p:nvSpPr>
          <p:cNvPr id="8" name="Footer Placeholder 7">
            <a:extLst>
              <a:ext uri="{FF2B5EF4-FFF2-40B4-BE49-F238E27FC236}">
                <a16:creationId xmlns="" xmlns:a16="http://schemas.microsoft.com/office/drawing/2014/main" id="{0B552439-0309-4FFC-8FF9-543DECC5ACE9}"/>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 xmlns:a16="http://schemas.microsoft.com/office/drawing/2014/main" id="{CA8A9277-7097-4EB6-9658-E016B3838CF8}"/>
              </a:ext>
            </a:extLst>
          </p:cNvPr>
          <p:cNvSpPr>
            <a:spLocks noGrp="1"/>
          </p:cNvSpPr>
          <p:nvPr>
            <p:ph type="sldNum" sz="quarter" idx="12"/>
          </p:nvPr>
        </p:nvSpPr>
        <p:spPr/>
        <p:txBody>
          <a:bodyPr/>
          <a:lstStyle/>
          <a:p>
            <a:fld id="{534EFAFE-A060-46AD-AAD0-975F19231566}" type="slidenum">
              <a:rPr lang="en-AU" smtClean="0"/>
              <a:t>‹#›</a:t>
            </a:fld>
            <a:endParaRPr lang="en-AU"/>
          </a:p>
        </p:txBody>
      </p:sp>
    </p:spTree>
    <p:extLst>
      <p:ext uri="{BB962C8B-B14F-4D97-AF65-F5344CB8AC3E}">
        <p14:creationId xmlns:p14="http://schemas.microsoft.com/office/powerpoint/2010/main" val="1661462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4D45A7-F819-4ED0-B426-89B5F0B4F2CD}"/>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 xmlns:a16="http://schemas.microsoft.com/office/drawing/2014/main" id="{FDE39903-F5DD-4FD1-89C8-257552E4A7CC}"/>
              </a:ext>
            </a:extLst>
          </p:cNvPr>
          <p:cNvSpPr>
            <a:spLocks noGrp="1"/>
          </p:cNvSpPr>
          <p:nvPr>
            <p:ph type="dt" sz="half" idx="10"/>
          </p:nvPr>
        </p:nvSpPr>
        <p:spPr/>
        <p:txBody>
          <a:bodyPr/>
          <a:lstStyle/>
          <a:p>
            <a:fld id="{F4840BC6-3817-44A9-9DC3-38A4EE066E58}" type="datetime1">
              <a:rPr lang="en-AU" smtClean="0"/>
              <a:t>24/09/2018</a:t>
            </a:fld>
            <a:endParaRPr lang="en-AU"/>
          </a:p>
        </p:txBody>
      </p:sp>
      <p:sp>
        <p:nvSpPr>
          <p:cNvPr id="4" name="Footer Placeholder 3">
            <a:extLst>
              <a:ext uri="{FF2B5EF4-FFF2-40B4-BE49-F238E27FC236}">
                <a16:creationId xmlns="" xmlns:a16="http://schemas.microsoft.com/office/drawing/2014/main" id="{17676B62-6202-46DB-B82A-FEA9C24B482D}"/>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 xmlns:a16="http://schemas.microsoft.com/office/drawing/2014/main" id="{F71FDB76-E416-407D-9EA1-547F8B4B8CA5}"/>
              </a:ext>
            </a:extLst>
          </p:cNvPr>
          <p:cNvSpPr>
            <a:spLocks noGrp="1"/>
          </p:cNvSpPr>
          <p:nvPr>
            <p:ph type="sldNum" sz="quarter" idx="12"/>
          </p:nvPr>
        </p:nvSpPr>
        <p:spPr/>
        <p:txBody>
          <a:bodyPr/>
          <a:lstStyle/>
          <a:p>
            <a:fld id="{534EFAFE-A060-46AD-AAD0-975F19231566}" type="slidenum">
              <a:rPr lang="en-AU" smtClean="0"/>
              <a:t>‹#›</a:t>
            </a:fld>
            <a:endParaRPr lang="en-AU"/>
          </a:p>
        </p:txBody>
      </p:sp>
    </p:spTree>
    <p:extLst>
      <p:ext uri="{BB962C8B-B14F-4D97-AF65-F5344CB8AC3E}">
        <p14:creationId xmlns:p14="http://schemas.microsoft.com/office/powerpoint/2010/main" val="1682637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8A4B34E2-6DAC-4959-8D2C-ACC862D5AF3D}"/>
              </a:ext>
            </a:extLst>
          </p:cNvPr>
          <p:cNvSpPr>
            <a:spLocks noGrp="1"/>
          </p:cNvSpPr>
          <p:nvPr>
            <p:ph type="dt" sz="half" idx="10"/>
          </p:nvPr>
        </p:nvSpPr>
        <p:spPr/>
        <p:txBody>
          <a:bodyPr/>
          <a:lstStyle/>
          <a:p>
            <a:fld id="{26F74370-CF67-447F-8F7F-EB2898F16EB1}" type="datetime1">
              <a:rPr lang="en-AU" smtClean="0"/>
              <a:t>24/09/2018</a:t>
            </a:fld>
            <a:endParaRPr lang="en-AU"/>
          </a:p>
        </p:txBody>
      </p:sp>
      <p:sp>
        <p:nvSpPr>
          <p:cNvPr id="3" name="Footer Placeholder 2">
            <a:extLst>
              <a:ext uri="{FF2B5EF4-FFF2-40B4-BE49-F238E27FC236}">
                <a16:creationId xmlns="" xmlns:a16="http://schemas.microsoft.com/office/drawing/2014/main" id="{AC46D0E4-E132-4521-85FE-8EE4DD046B8C}"/>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 xmlns:a16="http://schemas.microsoft.com/office/drawing/2014/main" id="{0428328F-348C-4988-8D8D-8F5C4E8F8C7F}"/>
              </a:ext>
            </a:extLst>
          </p:cNvPr>
          <p:cNvSpPr>
            <a:spLocks noGrp="1"/>
          </p:cNvSpPr>
          <p:nvPr>
            <p:ph type="sldNum" sz="quarter" idx="12"/>
          </p:nvPr>
        </p:nvSpPr>
        <p:spPr/>
        <p:txBody>
          <a:bodyPr/>
          <a:lstStyle/>
          <a:p>
            <a:fld id="{534EFAFE-A060-46AD-AAD0-975F19231566}" type="slidenum">
              <a:rPr lang="en-AU" smtClean="0"/>
              <a:t>‹#›</a:t>
            </a:fld>
            <a:endParaRPr lang="en-AU"/>
          </a:p>
        </p:txBody>
      </p:sp>
    </p:spTree>
    <p:extLst>
      <p:ext uri="{BB962C8B-B14F-4D97-AF65-F5344CB8AC3E}">
        <p14:creationId xmlns:p14="http://schemas.microsoft.com/office/powerpoint/2010/main" val="3057209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74DDD8-1D25-40C8-A214-E31ECF353B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 xmlns:a16="http://schemas.microsoft.com/office/drawing/2014/main" id="{27274DA1-35AC-452B-BC90-ABF02C176D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 xmlns:a16="http://schemas.microsoft.com/office/drawing/2014/main" id="{5CA84E82-3F6A-4DD0-A0F6-C6F8CBC177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0BEC0495-8512-48E3-8D6A-19C87AE8D9B6}"/>
              </a:ext>
            </a:extLst>
          </p:cNvPr>
          <p:cNvSpPr>
            <a:spLocks noGrp="1"/>
          </p:cNvSpPr>
          <p:nvPr>
            <p:ph type="dt" sz="half" idx="10"/>
          </p:nvPr>
        </p:nvSpPr>
        <p:spPr/>
        <p:txBody>
          <a:bodyPr/>
          <a:lstStyle/>
          <a:p>
            <a:fld id="{32D44CB8-1A99-41B9-A15E-B12544B38DE6}" type="datetime1">
              <a:rPr lang="en-AU" smtClean="0"/>
              <a:t>24/09/2018</a:t>
            </a:fld>
            <a:endParaRPr lang="en-AU"/>
          </a:p>
        </p:txBody>
      </p:sp>
      <p:sp>
        <p:nvSpPr>
          <p:cNvPr id="6" name="Footer Placeholder 5">
            <a:extLst>
              <a:ext uri="{FF2B5EF4-FFF2-40B4-BE49-F238E27FC236}">
                <a16:creationId xmlns="" xmlns:a16="http://schemas.microsoft.com/office/drawing/2014/main" id="{E075A4FC-9F13-44FA-846A-E89790641FF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 xmlns:a16="http://schemas.microsoft.com/office/drawing/2014/main" id="{E3CE1BAF-1837-4707-AC89-C44AC1E88AFB}"/>
              </a:ext>
            </a:extLst>
          </p:cNvPr>
          <p:cNvSpPr>
            <a:spLocks noGrp="1"/>
          </p:cNvSpPr>
          <p:nvPr>
            <p:ph type="sldNum" sz="quarter" idx="12"/>
          </p:nvPr>
        </p:nvSpPr>
        <p:spPr/>
        <p:txBody>
          <a:bodyPr/>
          <a:lstStyle/>
          <a:p>
            <a:fld id="{534EFAFE-A060-46AD-AAD0-975F19231566}" type="slidenum">
              <a:rPr lang="en-AU" smtClean="0"/>
              <a:t>‹#›</a:t>
            </a:fld>
            <a:endParaRPr lang="en-AU"/>
          </a:p>
        </p:txBody>
      </p:sp>
    </p:spTree>
    <p:extLst>
      <p:ext uri="{BB962C8B-B14F-4D97-AF65-F5344CB8AC3E}">
        <p14:creationId xmlns:p14="http://schemas.microsoft.com/office/powerpoint/2010/main" val="1969048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CB3EF3-82D7-4B70-89A2-543C381D89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 xmlns:a16="http://schemas.microsoft.com/office/drawing/2014/main" id="{3F0D8BC0-5433-4EA0-9D4A-2693B4FC72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 xmlns:a16="http://schemas.microsoft.com/office/drawing/2014/main" id="{A9585695-7D2F-4830-A7B1-3ADFC4739C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36AD6C60-0705-4C75-A4F6-FDB49B154A30}"/>
              </a:ext>
            </a:extLst>
          </p:cNvPr>
          <p:cNvSpPr>
            <a:spLocks noGrp="1"/>
          </p:cNvSpPr>
          <p:nvPr>
            <p:ph type="dt" sz="half" idx="10"/>
          </p:nvPr>
        </p:nvSpPr>
        <p:spPr/>
        <p:txBody>
          <a:bodyPr/>
          <a:lstStyle/>
          <a:p>
            <a:fld id="{9530E883-9B6B-414A-AF71-8E73CE54B131}" type="datetime1">
              <a:rPr lang="en-AU" smtClean="0"/>
              <a:t>24/09/2018</a:t>
            </a:fld>
            <a:endParaRPr lang="en-AU"/>
          </a:p>
        </p:txBody>
      </p:sp>
      <p:sp>
        <p:nvSpPr>
          <p:cNvPr id="6" name="Footer Placeholder 5">
            <a:extLst>
              <a:ext uri="{FF2B5EF4-FFF2-40B4-BE49-F238E27FC236}">
                <a16:creationId xmlns="" xmlns:a16="http://schemas.microsoft.com/office/drawing/2014/main" id="{784058F7-642D-442B-B334-3065AF22866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 xmlns:a16="http://schemas.microsoft.com/office/drawing/2014/main" id="{268C4878-AB7A-45E8-A9F1-5E125CC950A2}"/>
              </a:ext>
            </a:extLst>
          </p:cNvPr>
          <p:cNvSpPr>
            <a:spLocks noGrp="1"/>
          </p:cNvSpPr>
          <p:nvPr>
            <p:ph type="sldNum" sz="quarter" idx="12"/>
          </p:nvPr>
        </p:nvSpPr>
        <p:spPr/>
        <p:txBody>
          <a:bodyPr/>
          <a:lstStyle/>
          <a:p>
            <a:fld id="{534EFAFE-A060-46AD-AAD0-975F19231566}" type="slidenum">
              <a:rPr lang="en-AU" smtClean="0"/>
              <a:t>‹#›</a:t>
            </a:fld>
            <a:endParaRPr lang="en-AU"/>
          </a:p>
        </p:txBody>
      </p:sp>
    </p:spTree>
    <p:extLst>
      <p:ext uri="{BB962C8B-B14F-4D97-AF65-F5344CB8AC3E}">
        <p14:creationId xmlns:p14="http://schemas.microsoft.com/office/powerpoint/2010/main" val="3972348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327D2D3-0B22-4E2B-9287-DB7343EF4D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 xmlns:a16="http://schemas.microsoft.com/office/drawing/2014/main" id="{740D1C8B-4559-44CF-8F02-FB0D3A0BEE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 xmlns:a16="http://schemas.microsoft.com/office/drawing/2014/main" id="{102459AE-BD71-489A-8CF7-4E4765E35F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03A4AF-488C-4BAC-B9A7-AE3C72B0989D}" type="datetime1">
              <a:rPr lang="en-AU" smtClean="0"/>
              <a:t>24/09/2018</a:t>
            </a:fld>
            <a:endParaRPr lang="en-AU"/>
          </a:p>
        </p:txBody>
      </p:sp>
      <p:sp>
        <p:nvSpPr>
          <p:cNvPr id="5" name="Footer Placeholder 4">
            <a:extLst>
              <a:ext uri="{FF2B5EF4-FFF2-40B4-BE49-F238E27FC236}">
                <a16:creationId xmlns="" xmlns:a16="http://schemas.microsoft.com/office/drawing/2014/main" id="{9751120B-CE78-49EF-BEEA-2154FC95A3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 xmlns:a16="http://schemas.microsoft.com/office/drawing/2014/main" id="{36206CAF-86CD-43A0-B194-9CF9886842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4EFAFE-A060-46AD-AAD0-975F19231566}" type="slidenum">
              <a:rPr lang="en-AU" smtClean="0"/>
              <a:t>‹#›</a:t>
            </a:fld>
            <a:endParaRPr lang="en-AU"/>
          </a:p>
        </p:txBody>
      </p:sp>
    </p:spTree>
    <p:extLst>
      <p:ext uri="{BB962C8B-B14F-4D97-AF65-F5344CB8AC3E}">
        <p14:creationId xmlns:p14="http://schemas.microsoft.com/office/powerpoint/2010/main" val="672548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hyperlink" Target="https://thewest.com.au/lifestyle/real-estate/report-maps-staggering-perth-property-market-growth-ng-b88911864z" TargetMode="External"/><Relationship Id="rId7" Type="http://schemas.openxmlformats.org/officeDocument/2006/relationships/image" Target="../media/image2.jpg"/><Relationship Id="rId2" Type="http://schemas.openxmlformats.org/officeDocument/2006/relationships/hyperlink" Target="https://myaccount.news.com.au/sites/theaustralian/subscribe.html?sourceCode=TAWEB_WRE170_a_GGL&amp;mode=premium&amp;dest=https://www.theaustralian.com.au/business/property/perth-property-market-set-to-turn-it-all-around/news-story/560e0c6b4ad1343bd0d8b39428fd3d5f&amp;memtype=anonymous&amp;v21=test&amp;v21suffix=test" TargetMode="External"/><Relationship Id="rId1" Type="http://schemas.openxmlformats.org/officeDocument/2006/relationships/slideLayout" Target="../slideLayouts/slideLayout7.xml"/><Relationship Id="rId6" Type="http://schemas.openxmlformats.org/officeDocument/2006/relationships/hyperlink" Target="https://www.domain.com.au/news/are-you-ready-for-perth-apartment-living-20180723-h13096-753722/" TargetMode="External"/><Relationship Id="rId5" Type="http://schemas.openxmlformats.org/officeDocument/2006/relationships/hyperlink" Target="https://www.watoday.com.au/national/western-australia/open-for-business-big-push-to-bring-investment-to-a-prouder-more-mature-perth-20171221-h08oip.html" TargetMode="External"/><Relationship Id="rId4" Type="http://schemas.openxmlformats.org/officeDocument/2006/relationships/hyperlink" Target="https://www.theguardian.com/travel/2018/mar/23/locals-guide-perth-western-australia-festivals-non-stop-fligh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DC31982A-7E4B-42C0-80F8-C85703B1C37D}"/>
              </a:ext>
            </a:extLst>
          </p:cNvPr>
          <p:cNvPicPr>
            <a:picLocks noChangeAspect="1"/>
          </p:cNvPicPr>
          <p:nvPr/>
        </p:nvPicPr>
        <p:blipFill rotWithShape="1">
          <a:blip r:embed="rId2">
            <a:extLst>
              <a:ext uri="{28A0092B-C50C-407E-A947-70E740481C1C}">
                <a14:useLocalDpi xmlns:a14="http://schemas.microsoft.com/office/drawing/2010/main" val="0"/>
              </a:ext>
            </a:extLst>
          </a:blip>
          <a:srcRect l="918"/>
          <a:stretch/>
        </p:blipFill>
        <p:spPr>
          <a:xfrm>
            <a:off x="-11884364" y="-1440381"/>
            <a:ext cx="24076364" cy="12680236"/>
          </a:xfrm>
          <a:prstGeom prst="rect">
            <a:avLst/>
          </a:prstGeom>
        </p:spPr>
      </p:pic>
      <p:sp>
        <p:nvSpPr>
          <p:cNvPr id="6" name="Slide Number Placeholder 5">
            <a:extLst>
              <a:ext uri="{FF2B5EF4-FFF2-40B4-BE49-F238E27FC236}">
                <a16:creationId xmlns="" xmlns:a16="http://schemas.microsoft.com/office/drawing/2014/main" id="{29FD2B9C-E867-433F-9373-969341BCAD10}"/>
              </a:ext>
            </a:extLst>
          </p:cNvPr>
          <p:cNvSpPr>
            <a:spLocks noGrp="1"/>
          </p:cNvSpPr>
          <p:nvPr>
            <p:ph type="sldNum" sz="quarter" idx="12"/>
          </p:nvPr>
        </p:nvSpPr>
        <p:spPr/>
        <p:txBody>
          <a:bodyPr/>
          <a:lstStyle/>
          <a:p>
            <a:fld id="{534EFAFE-A060-46AD-AAD0-975F19231566}" type="slidenum">
              <a:rPr lang="en-AU" smtClean="0"/>
              <a:t>1</a:t>
            </a:fld>
            <a:endParaRPr lang="en-AU"/>
          </a:p>
        </p:txBody>
      </p:sp>
    </p:spTree>
    <p:extLst>
      <p:ext uri="{BB962C8B-B14F-4D97-AF65-F5344CB8AC3E}">
        <p14:creationId xmlns:p14="http://schemas.microsoft.com/office/powerpoint/2010/main" val="39476444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98514" y="1143787"/>
            <a:ext cx="5499644" cy="4996880"/>
          </a:xfrm>
          <a:custGeom>
            <a:avLst/>
            <a:gdLst/>
            <a:ahLst/>
            <a:cxnLst/>
            <a:rect l="l" t="t" r="r" b="b"/>
            <a:pathLst>
              <a:path w="7867650" h="7400925">
                <a:moveTo>
                  <a:pt x="0" y="0"/>
                </a:moveTo>
                <a:lnTo>
                  <a:pt x="7867591" y="0"/>
                </a:lnTo>
                <a:lnTo>
                  <a:pt x="7867591" y="7400925"/>
                </a:lnTo>
                <a:lnTo>
                  <a:pt x="0" y="7400925"/>
                </a:lnTo>
                <a:lnTo>
                  <a:pt x="0" y="0"/>
                </a:lnTo>
                <a:close/>
              </a:path>
            </a:pathLst>
          </a:custGeom>
          <a:solidFill>
            <a:srgbClr val="D9D9D9"/>
          </a:solidFill>
        </p:spPr>
        <p:txBody>
          <a:bodyPr wrap="square" lIns="0" tIns="0" rIns="0" bIns="0" rtlCol="0"/>
          <a:lstStyle/>
          <a:p>
            <a:endParaRPr sz="1200"/>
          </a:p>
        </p:txBody>
      </p:sp>
      <p:cxnSp>
        <p:nvCxnSpPr>
          <p:cNvPr id="9" name="Straight Connector 8">
            <a:extLst>
              <a:ext uri="{FF2B5EF4-FFF2-40B4-BE49-F238E27FC236}">
                <a16:creationId xmlns="" xmlns:a16="http://schemas.microsoft.com/office/drawing/2014/main" id="{B66D52D4-3570-4929-9E7D-6500E5C62DD7}"/>
              </a:ext>
            </a:extLst>
          </p:cNvPr>
          <p:cNvCxnSpPr/>
          <p:nvPr/>
        </p:nvCxnSpPr>
        <p:spPr>
          <a:xfrm>
            <a:off x="1610140" y="6559826"/>
            <a:ext cx="38166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28B23473-2D3B-447C-89DA-102B0D29559E}"/>
              </a:ext>
            </a:extLst>
          </p:cNvPr>
          <p:cNvCxnSpPr/>
          <p:nvPr/>
        </p:nvCxnSpPr>
        <p:spPr>
          <a:xfrm>
            <a:off x="6702287" y="6559826"/>
            <a:ext cx="38166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42C4FDC0-A84F-49AC-A59E-AC9CB7A1329F}"/>
              </a:ext>
            </a:extLst>
          </p:cNvPr>
          <p:cNvSpPr txBox="1"/>
          <p:nvPr/>
        </p:nvSpPr>
        <p:spPr>
          <a:xfrm>
            <a:off x="698511" y="1195684"/>
            <a:ext cx="5397489" cy="4693593"/>
          </a:xfrm>
          <a:prstGeom prst="rect">
            <a:avLst/>
          </a:prstGeom>
          <a:noFill/>
        </p:spPr>
        <p:txBody>
          <a:bodyPr wrap="square" rtlCol="0">
            <a:spAutoFit/>
          </a:bodyPr>
          <a:lstStyle/>
          <a:p>
            <a:pPr marL="285750" indent="-285750">
              <a:buFont typeface="Arial" panose="020B0604020202020204" pitchFamily="34" charset="0"/>
              <a:buChar char="•"/>
            </a:pPr>
            <a:r>
              <a:rPr lang="en-AU" sz="1300" dirty="0"/>
              <a:t>1.1km from Perth Hub, direct bus and train connections available. </a:t>
            </a:r>
          </a:p>
          <a:p>
            <a:endParaRPr lang="en-AU" sz="1300" dirty="0"/>
          </a:p>
          <a:p>
            <a:pPr marL="285750" indent="-285750">
              <a:buFont typeface="Arial" panose="020B0604020202020204" pitchFamily="34" charset="0"/>
              <a:buChar char="•"/>
            </a:pPr>
            <a:r>
              <a:rPr lang="en-AU" sz="1300" dirty="0"/>
              <a:t>Elizabeth Quay is part of a bold plan by the Western Australian Government to revitalize central Perth. </a:t>
            </a:r>
          </a:p>
          <a:p>
            <a:endParaRPr lang="en-AU" sz="1300" dirty="0"/>
          </a:p>
          <a:p>
            <a:pPr marL="285750" indent="-285750">
              <a:buFont typeface="Arial" panose="020B0604020202020204" pitchFamily="34" charset="0"/>
              <a:buChar char="•"/>
            </a:pPr>
            <a:r>
              <a:rPr lang="en-AU" sz="1300" dirty="0"/>
              <a:t>Featuring a 2.7ha inlet surrounded by offices, shops, bars and restaurants, the project has returned the city’s focus to the Swan River and provided a contemporary waterfront destination for Perth.</a:t>
            </a:r>
          </a:p>
          <a:p>
            <a:endParaRPr lang="en-AU" sz="1300" dirty="0"/>
          </a:p>
          <a:p>
            <a:pPr marL="285750" indent="-285750">
              <a:buFont typeface="Arial" panose="020B0604020202020204" pitchFamily="34" charset="0"/>
              <a:buChar char="•"/>
            </a:pPr>
            <a:r>
              <a:rPr lang="en-AU" sz="1300" dirty="0"/>
              <a:t>On completion it is estimated there will be around 150,000 square metres of office space and 39,000 square metres of retail space. </a:t>
            </a:r>
          </a:p>
          <a:p>
            <a:endParaRPr lang="en-AU" sz="1300" dirty="0"/>
          </a:p>
          <a:p>
            <a:pPr marL="285750" indent="-285750">
              <a:buFont typeface="Arial" panose="020B0604020202020204" pitchFamily="34" charset="0"/>
              <a:buChar char="•"/>
            </a:pPr>
            <a:r>
              <a:rPr lang="en-AU" sz="1300" dirty="0"/>
              <a:t>The State Government committed $440million to fund construction of the inlet, roads and services, public domain and the creation of development sites. </a:t>
            </a:r>
          </a:p>
          <a:p>
            <a:endParaRPr lang="en-AU" sz="1300" dirty="0"/>
          </a:p>
          <a:p>
            <a:pPr marL="285750" indent="-285750">
              <a:buFont typeface="Arial" panose="020B0604020202020204" pitchFamily="34" charset="0"/>
              <a:buChar char="•"/>
            </a:pPr>
            <a:r>
              <a:rPr lang="en-AU" sz="1300" dirty="0"/>
              <a:t>Far East Consortium are currently constructing the luxury Towers at Elizabeth Quay and Ritz-Carlton hotel. US oil company Chevron will be the next building to start with a new $1billion glamour tower to house their 4-5,000 Perth staff. </a:t>
            </a:r>
          </a:p>
          <a:p>
            <a:endParaRPr lang="en-AU" sz="1300" dirty="0"/>
          </a:p>
          <a:p>
            <a:pPr marL="285750" indent="-285750">
              <a:buFont typeface="Arial" panose="020B0604020202020204" pitchFamily="34" charset="0"/>
              <a:buChar char="•"/>
            </a:pPr>
            <a:r>
              <a:rPr lang="en-AU" sz="1300" dirty="0"/>
              <a:t>There are plenty of public transport options, with The Elizabeth Quay Bus Station, railway station and ferries to and from South Perth.</a:t>
            </a:r>
          </a:p>
        </p:txBody>
      </p:sp>
      <p:sp>
        <p:nvSpPr>
          <p:cNvPr id="13" name="TextBox 12">
            <a:extLst>
              <a:ext uri="{FF2B5EF4-FFF2-40B4-BE49-F238E27FC236}">
                <a16:creationId xmlns="" xmlns:a16="http://schemas.microsoft.com/office/drawing/2014/main" id="{1786B0F5-7AD6-4636-BD9C-47D149568D1F}"/>
              </a:ext>
            </a:extLst>
          </p:cNvPr>
          <p:cNvSpPr txBox="1"/>
          <p:nvPr/>
        </p:nvSpPr>
        <p:spPr>
          <a:xfrm>
            <a:off x="596353" y="574162"/>
            <a:ext cx="5499644" cy="707886"/>
          </a:xfrm>
          <a:prstGeom prst="rect">
            <a:avLst/>
          </a:prstGeom>
          <a:noFill/>
        </p:spPr>
        <p:txBody>
          <a:bodyPr wrap="square" rtlCol="0">
            <a:spAutoFit/>
          </a:bodyPr>
          <a:lstStyle/>
          <a:p>
            <a:r>
              <a:rPr lang="en-AU" sz="4000" b="1" dirty="0">
                <a:latin typeface="Arial" panose="020B0604020202020204" pitchFamily="34" charset="0"/>
                <a:cs typeface="Arial" panose="020B0604020202020204" pitchFamily="34" charset="0"/>
              </a:rPr>
              <a:t>ELIZABETH QUAY</a:t>
            </a:r>
          </a:p>
        </p:txBody>
      </p:sp>
      <p:sp>
        <p:nvSpPr>
          <p:cNvPr id="15" name="Rectangle 14">
            <a:extLst>
              <a:ext uri="{FF2B5EF4-FFF2-40B4-BE49-F238E27FC236}">
                <a16:creationId xmlns="" xmlns:a16="http://schemas.microsoft.com/office/drawing/2014/main" id="{F506E6A6-360C-4FE8-9E64-B839C2EC9090}"/>
              </a:ext>
            </a:extLst>
          </p:cNvPr>
          <p:cNvSpPr/>
          <p:nvPr/>
        </p:nvSpPr>
        <p:spPr>
          <a:xfrm>
            <a:off x="240568" y="5907250"/>
            <a:ext cx="3277885" cy="215444"/>
          </a:xfrm>
          <a:prstGeom prst="rect">
            <a:avLst/>
          </a:prstGeom>
        </p:spPr>
        <p:txBody>
          <a:bodyPr wrap="square">
            <a:spAutoFit/>
          </a:bodyPr>
          <a:lstStyle/>
          <a:p>
            <a:pPr lvl="1"/>
            <a:r>
              <a:rPr lang="en-AU" sz="800" b="1" dirty="0"/>
              <a:t>Source: </a:t>
            </a:r>
            <a:r>
              <a:rPr lang="en-AU" sz="800" dirty="0"/>
              <a:t>Metropolitan Redevelopment Authority</a:t>
            </a:r>
          </a:p>
        </p:txBody>
      </p:sp>
      <p:pic>
        <p:nvPicPr>
          <p:cNvPr id="10" name="Picture 9">
            <a:extLst>
              <a:ext uri="{FF2B5EF4-FFF2-40B4-BE49-F238E27FC236}">
                <a16:creationId xmlns="" xmlns:a16="http://schemas.microsoft.com/office/drawing/2014/main" id="{BD1CF4CE-971B-452F-98E1-9DADABD49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279674"/>
            <a:ext cx="4688794" cy="5860994"/>
          </a:xfrm>
          <a:prstGeom prst="rect">
            <a:avLst/>
          </a:prstGeom>
        </p:spPr>
      </p:pic>
      <p:sp>
        <p:nvSpPr>
          <p:cNvPr id="2" name="Slide Number Placeholder 1">
            <a:extLst>
              <a:ext uri="{FF2B5EF4-FFF2-40B4-BE49-F238E27FC236}">
                <a16:creationId xmlns="" xmlns:a16="http://schemas.microsoft.com/office/drawing/2014/main" id="{A4F8A332-66DB-4C40-BB18-25C5A1239383}"/>
              </a:ext>
            </a:extLst>
          </p:cNvPr>
          <p:cNvSpPr>
            <a:spLocks noGrp="1"/>
          </p:cNvSpPr>
          <p:nvPr>
            <p:ph type="sldNum" sz="quarter" idx="12"/>
          </p:nvPr>
        </p:nvSpPr>
        <p:spPr/>
        <p:txBody>
          <a:bodyPr/>
          <a:lstStyle/>
          <a:p>
            <a:fld id="{534EFAFE-A060-46AD-AAD0-975F19231566}" type="slidenum">
              <a:rPr lang="en-AU" smtClean="0"/>
              <a:t>10</a:t>
            </a:fld>
            <a:endParaRPr lang="en-AU"/>
          </a:p>
        </p:txBody>
      </p:sp>
    </p:spTree>
    <p:extLst>
      <p:ext uri="{BB962C8B-B14F-4D97-AF65-F5344CB8AC3E}">
        <p14:creationId xmlns:p14="http://schemas.microsoft.com/office/powerpoint/2010/main" val="21016728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 xmlns:a16="http://schemas.microsoft.com/office/drawing/2014/main" id="{25087232-861E-49BC-A8D0-ECDB6AA68769}"/>
              </a:ext>
            </a:extLst>
          </p:cNvPr>
          <p:cNvSpPr txBox="1"/>
          <p:nvPr/>
        </p:nvSpPr>
        <p:spPr>
          <a:xfrm>
            <a:off x="1820691" y="0"/>
            <a:ext cx="9763191"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STAMP DUTY COMPARISONS</a:t>
            </a:r>
          </a:p>
          <a:p>
            <a:r>
              <a:rPr lang="en-US" dirty="0"/>
              <a:t>Based on an off-the-plan purchase of a $650,000 apartment with $200,000 dutiable value on land.</a:t>
            </a:r>
            <a:endParaRPr lang="en-AU" dirty="0"/>
          </a:p>
          <a:p>
            <a:r>
              <a:rPr lang="en-US" i="1" dirty="0"/>
              <a:t>Stamp duty – Post July 2018</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Arial" panose="020B0604020202020204" pitchFamily="34" charset="0"/>
              <a:cs typeface="Arial" panose="020B0604020202020204" pitchFamily="34" charset="0"/>
            </a:endParaRPr>
          </a:p>
          <a:p>
            <a:r>
              <a:rPr lang="en-AU" sz="2000" dirty="0">
                <a:latin typeface="Arial" panose="020B0604020202020204" pitchFamily="34" charset="0"/>
                <a:cs typeface="Arial" panose="020B0604020202020204" pitchFamily="34" charset="0"/>
              </a:rPr>
              <a:t>Changes in off-the-plan stamp </a:t>
            </a:r>
            <a:r>
              <a:rPr lang="en-AU" sz="2000" dirty="0" smtClean="0">
                <a:latin typeface="Arial" panose="020B0604020202020204" pitchFamily="34" charset="0"/>
                <a:cs typeface="Arial" panose="020B0604020202020204" pitchFamily="34" charset="0"/>
              </a:rPr>
              <a:t>duty: </a:t>
            </a:r>
            <a:r>
              <a:rPr kumimoji="0" lang="en-US" sz="1800" b="0" i="0" u="none" strike="noStrike" kern="1200" cap="none" spc="0" normalizeH="0" baseline="0" noProof="0" dirty="0" smtClean="0">
                <a:ln>
                  <a:noFill/>
                </a:ln>
                <a:solidFill>
                  <a:srgbClr val="FF0000"/>
                </a:solidFill>
                <a:effectLst/>
                <a:uLnTx/>
                <a:uFillTx/>
                <a:latin typeface="Calibri" panose="020F0502020204030204"/>
                <a:ea typeface="+mn-ea"/>
                <a:cs typeface="+mn-cs"/>
              </a:rPr>
              <a:t>As </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of the 31</a:t>
            </a:r>
            <a:r>
              <a:rPr kumimoji="0" lang="en-US" sz="1800" b="0" i="0" u="none" strike="noStrike" kern="1200" cap="none" spc="0" normalizeH="0" baseline="30000" noProof="0" dirty="0">
                <a:ln>
                  <a:noFill/>
                </a:ln>
                <a:solidFill>
                  <a:srgbClr val="FF0000"/>
                </a:solidFill>
                <a:effectLst/>
                <a:uLnTx/>
                <a:uFillTx/>
                <a:latin typeface="Calibri" panose="020F0502020204030204"/>
                <a:ea typeface="+mn-ea"/>
                <a:cs typeface="+mn-cs"/>
              </a:rPr>
              <a:t>st</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 of December, 2018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Stamp duty will increase by 7% for all international purchasers. </a:t>
            </a:r>
          </a:p>
        </p:txBody>
      </p:sp>
      <p:cxnSp>
        <p:nvCxnSpPr>
          <p:cNvPr id="18" name="Straight Connector 17">
            <a:extLst>
              <a:ext uri="{FF2B5EF4-FFF2-40B4-BE49-F238E27FC236}">
                <a16:creationId xmlns="" xmlns:a16="http://schemas.microsoft.com/office/drawing/2014/main" id="{AC1445D2-ACA6-4EAF-8611-057AA4D05228}"/>
              </a:ext>
            </a:extLst>
          </p:cNvPr>
          <p:cNvCxnSpPr/>
          <p:nvPr/>
        </p:nvCxnSpPr>
        <p:spPr>
          <a:xfrm>
            <a:off x="1610140" y="6559826"/>
            <a:ext cx="38166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A6E811B8-E107-4261-B7C4-32A793DC2768}"/>
              </a:ext>
            </a:extLst>
          </p:cNvPr>
          <p:cNvCxnSpPr/>
          <p:nvPr/>
        </p:nvCxnSpPr>
        <p:spPr>
          <a:xfrm>
            <a:off x="6702287" y="6559826"/>
            <a:ext cx="38166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 xmlns:a16="http://schemas.microsoft.com/office/drawing/2014/main" id="{FC58C0E9-164E-4255-AB7C-E84A9265A115}"/>
              </a:ext>
            </a:extLst>
          </p:cNvPr>
          <p:cNvPicPr>
            <a:picLocks noChangeAspect="1"/>
          </p:cNvPicPr>
          <p:nvPr/>
        </p:nvPicPr>
        <p:blipFill rotWithShape="1">
          <a:blip r:embed="rId2"/>
          <a:srcRect t="5901"/>
          <a:stretch/>
        </p:blipFill>
        <p:spPr>
          <a:xfrm>
            <a:off x="-85918" y="2177592"/>
            <a:ext cx="12294193" cy="4892044"/>
          </a:xfrm>
          <a:prstGeom prst="rect">
            <a:avLst/>
          </a:prstGeom>
        </p:spPr>
      </p:pic>
    </p:spTree>
    <p:extLst>
      <p:ext uri="{BB962C8B-B14F-4D97-AF65-F5344CB8AC3E}">
        <p14:creationId xmlns:p14="http://schemas.microsoft.com/office/powerpoint/2010/main" val="4760901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76023944-22C5-46F5-AEF3-2E82F3F49114}"/>
              </a:ext>
            </a:extLst>
          </p:cNvPr>
          <p:cNvSpPr>
            <a:spLocks noGrp="1"/>
          </p:cNvSpPr>
          <p:nvPr>
            <p:ph type="sldNum" sz="quarter" idx="12"/>
          </p:nvPr>
        </p:nvSpPr>
        <p:spPr/>
        <p:txBody>
          <a:bodyPr/>
          <a:lstStyle/>
          <a:p>
            <a:fld id="{534EFAFE-A060-46AD-AAD0-975F19231566}" type="slidenum">
              <a:rPr lang="en-AU" smtClean="0"/>
              <a:t>2</a:t>
            </a:fld>
            <a:endParaRPr lang="en-AU"/>
          </a:p>
        </p:txBody>
      </p:sp>
      <p:sp>
        <p:nvSpPr>
          <p:cNvPr id="4" name="TextBox 3">
            <a:extLst>
              <a:ext uri="{FF2B5EF4-FFF2-40B4-BE49-F238E27FC236}">
                <a16:creationId xmlns="" xmlns:a16="http://schemas.microsoft.com/office/drawing/2014/main" id="{4488159E-7615-42A8-9F99-B99694F50F30}"/>
              </a:ext>
            </a:extLst>
          </p:cNvPr>
          <p:cNvSpPr txBox="1"/>
          <p:nvPr/>
        </p:nvSpPr>
        <p:spPr>
          <a:xfrm>
            <a:off x="2545238" y="355781"/>
            <a:ext cx="4006392" cy="707886"/>
          </a:xfrm>
          <a:prstGeom prst="rect">
            <a:avLst/>
          </a:prstGeom>
          <a:noFill/>
        </p:spPr>
        <p:txBody>
          <a:bodyPr wrap="square" rtlCol="0">
            <a:spAutoFit/>
          </a:bodyPr>
          <a:lstStyle/>
          <a:p>
            <a:pPr algn="ctr"/>
            <a:r>
              <a:rPr lang="en-AU" sz="4000" b="1" dirty="0">
                <a:latin typeface="Arial" panose="020B0604020202020204" pitchFamily="34" charset="0"/>
                <a:cs typeface="Arial" panose="020B0604020202020204" pitchFamily="34" charset="0"/>
              </a:rPr>
              <a:t>PERTH NEWS</a:t>
            </a:r>
            <a:endParaRPr lang="en-US" sz="4000" dirty="0"/>
          </a:p>
        </p:txBody>
      </p:sp>
      <p:sp>
        <p:nvSpPr>
          <p:cNvPr id="5" name="Rectangle 4">
            <a:extLst>
              <a:ext uri="{FF2B5EF4-FFF2-40B4-BE49-F238E27FC236}">
                <a16:creationId xmlns="" xmlns:a16="http://schemas.microsoft.com/office/drawing/2014/main" id="{E5BA8DC0-E194-447A-A331-926EC0CB7FAD}"/>
              </a:ext>
            </a:extLst>
          </p:cNvPr>
          <p:cNvSpPr/>
          <p:nvPr/>
        </p:nvSpPr>
        <p:spPr>
          <a:xfrm>
            <a:off x="0" y="1660214"/>
            <a:ext cx="12192000" cy="5891485"/>
          </a:xfrm>
          <a:prstGeom prst="rect">
            <a:avLst/>
          </a:prstGeom>
        </p:spPr>
        <p:txBody>
          <a:bodyPr wrap="square">
            <a:spAutoFit/>
          </a:bodyPr>
          <a:lstStyle/>
          <a:p>
            <a:r>
              <a:rPr lang="en-US" sz="1600" dirty="0"/>
              <a:t>“</a:t>
            </a:r>
            <a:r>
              <a:rPr lang="en-US" sz="1600" dirty="0">
                <a:hlinkClick r:id="rId2"/>
              </a:rPr>
              <a:t>Price growth in the Perth metro area will out pace Sydney</a:t>
            </a:r>
            <a:r>
              <a:rPr lang="en-US" sz="1600" dirty="0"/>
              <a:t>” </a:t>
            </a:r>
            <a:endParaRPr lang="en-AU" sz="1600" dirty="0"/>
          </a:p>
          <a:p>
            <a:r>
              <a:rPr lang="en-US" sz="1600" i="1" dirty="0"/>
              <a:t> </a:t>
            </a:r>
            <a:endParaRPr lang="en-AU" sz="1600" dirty="0"/>
          </a:p>
          <a:p>
            <a:r>
              <a:rPr lang="en-US" sz="1600" dirty="0"/>
              <a:t>“</a:t>
            </a:r>
            <a:r>
              <a:rPr lang="en-US" sz="1600" dirty="0">
                <a:hlinkClick r:id="rId2"/>
              </a:rPr>
              <a:t>Rental demand in Perth is growing at a far stronger rate than in Sydney and Melbourne and is now up almost 40 per cent since last year</a:t>
            </a:r>
            <a:r>
              <a:rPr lang="en-US" sz="1600" dirty="0"/>
              <a:t>”</a:t>
            </a:r>
            <a:endParaRPr lang="en-AU" sz="1600" dirty="0"/>
          </a:p>
          <a:p>
            <a:r>
              <a:rPr lang="en-AU" sz="1600" b="1" i="1" dirty="0"/>
              <a:t>1 March 2018, </a:t>
            </a:r>
            <a:r>
              <a:rPr lang="en-US" sz="1600" b="1" i="1" dirty="0"/>
              <a:t>The Australian </a:t>
            </a:r>
          </a:p>
          <a:p>
            <a:endParaRPr lang="en-US" sz="1600" b="1" i="1" dirty="0"/>
          </a:p>
          <a:p>
            <a:r>
              <a:rPr lang="en-AU" sz="1600" b="1" dirty="0"/>
              <a:t>“</a:t>
            </a:r>
            <a:r>
              <a:rPr lang="en-AU" sz="1600" dirty="0">
                <a:hlinkClick r:id="rId3"/>
              </a:rPr>
              <a:t>The main reason Western Australia, and Perth in particular, has enjoyed consistent strong rates of growth in property markets is our equally strong population growth coupled with a strong local economy that continues to generate new jobs</a:t>
            </a:r>
            <a:r>
              <a:rPr lang="en-AU" sz="1600" b="1" dirty="0"/>
              <a:t>”</a:t>
            </a:r>
          </a:p>
          <a:p>
            <a:r>
              <a:rPr lang="en-AU" sz="1600" b="1" i="1" dirty="0"/>
              <a:t>30 July 2018, The West Australian</a:t>
            </a:r>
          </a:p>
          <a:p>
            <a:r>
              <a:rPr lang="en-US" sz="1600" i="1" dirty="0"/>
              <a:t> </a:t>
            </a:r>
            <a:endParaRPr lang="en-AU" sz="1600" dirty="0"/>
          </a:p>
          <a:p>
            <a:r>
              <a:rPr lang="en-US" sz="1600" dirty="0"/>
              <a:t>“</a:t>
            </a:r>
            <a:r>
              <a:rPr lang="en-US" sz="1600" dirty="0">
                <a:hlinkClick r:id="rId4"/>
              </a:rPr>
              <a:t>Perth itself is transforming and evolving as it experiences the highest population growth in Australia in the past 10 years</a:t>
            </a:r>
            <a:r>
              <a:rPr lang="en-US" sz="1600" dirty="0"/>
              <a:t>.”</a:t>
            </a:r>
            <a:endParaRPr lang="en-AU" sz="1600" dirty="0"/>
          </a:p>
          <a:p>
            <a:r>
              <a:rPr lang="en-US" sz="1600" b="1" i="1" dirty="0"/>
              <a:t>23 March 2018, The Guardian </a:t>
            </a:r>
            <a:endParaRPr lang="en-AU" sz="1600" b="1" dirty="0"/>
          </a:p>
          <a:p>
            <a:r>
              <a:rPr lang="en-US" sz="1600" i="1" dirty="0"/>
              <a:t> </a:t>
            </a:r>
            <a:endParaRPr lang="en-AU" sz="1600" dirty="0"/>
          </a:p>
          <a:p>
            <a:r>
              <a:rPr lang="en-US" sz="1600" dirty="0"/>
              <a:t>“</a:t>
            </a:r>
            <a:r>
              <a:rPr lang="en-US" sz="1600" dirty="0">
                <a:hlinkClick r:id="rId5"/>
              </a:rPr>
              <a:t>The time to </a:t>
            </a:r>
            <a:r>
              <a:rPr lang="en-US" sz="1600" dirty="0" err="1">
                <a:hlinkClick r:id="rId5"/>
              </a:rPr>
              <a:t>capitalise</a:t>
            </a:r>
            <a:r>
              <a:rPr lang="en-US" sz="1600" dirty="0">
                <a:hlinkClick r:id="rId5"/>
              </a:rPr>
              <a:t> on the investment opportunities in Perth is now, arming investors, business owners and entrepreneurs with the tools they need to make their move and leverage off Perth's competitive advantage as the seventh most </a:t>
            </a:r>
            <a:r>
              <a:rPr lang="en-US" sz="1600" dirty="0" err="1">
                <a:hlinkClick r:id="rId5"/>
              </a:rPr>
              <a:t>liveable</a:t>
            </a:r>
            <a:r>
              <a:rPr lang="en-US" sz="1600" dirty="0">
                <a:hlinkClick r:id="rId5"/>
              </a:rPr>
              <a:t> city in the world.”</a:t>
            </a:r>
            <a:endParaRPr lang="en-US" sz="1600" dirty="0"/>
          </a:p>
          <a:p>
            <a:endParaRPr lang="en-US" sz="1600" dirty="0"/>
          </a:p>
          <a:p>
            <a:r>
              <a:rPr lang="en-US" sz="1600" dirty="0"/>
              <a:t>“</a:t>
            </a:r>
            <a:r>
              <a:rPr lang="en-US" sz="1600" dirty="0">
                <a:hlinkClick r:id="rId5"/>
              </a:rPr>
              <a:t> Combined with our unique position as the gateway to the </a:t>
            </a:r>
            <a:r>
              <a:rPr lang="en-US" sz="1600" dirty="0" err="1">
                <a:hlinkClick r:id="rId5"/>
              </a:rPr>
              <a:t>AsiaPacific</a:t>
            </a:r>
            <a:r>
              <a:rPr lang="en-US" sz="1600" dirty="0">
                <a:hlinkClick r:id="rId5"/>
              </a:rPr>
              <a:t> region and sharing the same time zone as 60 per cent of the world's population, Perth is on track to become Australia's third largest capital city by 2036</a:t>
            </a:r>
            <a:r>
              <a:rPr lang="en-US" sz="1600" dirty="0"/>
              <a:t>”</a:t>
            </a:r>
            <a:endParaRPr lang="en-AU" sz="1600" dirty="0"/>
          </a:p>
          <a:p>
            <a:r>
              <a:rPr lang="en-US" sz="1600" b="1" i="1" dirty="0"/>
              <a:t>22 December 2017, The West Australian </a:t>
            </a:r>
          </a:p>
          <a:p>
            <a:endParaRPr lang="en-US" sz="1600" b="1" dirty="0"/>
          </a:p>
          <a:p>
            <a:r>
              <a:rPr lang="en-US" sz="1600" b="1" dirty="0"/>
              <a:t>“</a:t>
            </a:r>
            <a:r>
              <a:rPr lang="en-AU" sz="1600" dirty="0">
                <a:hlinkClick r:id="rId6"/>
              </a:rPr>
              <a:t>It’s no coincidence that there has been a boom in apartment building at precisely the same time as Perth city has become a far more exciting place to live</a:t>
            </a:r>
            <a:r>
              <a:rPr lang="en-AU" sz="1600" dirty="0" smtClean="0">
                <a:hlinkClick r:id="rId6"/>
              </a:rPr>
              <a:t>.”</a:t>
            </a:r>
            <a:r>
              <a:rPr lang="en-AU" sz="1600" dirty="0" smtClean="0"/>
              <a:t>    </a:t>
            </a:r>
            <a:r>
              <a:rPr lang="en-AU" sz="1600" b="1" i="1" dirty="0" smtClean="0"/>
              <a:t>23 </a:t>
            </a:r>
            <a:r>
              <a:rPr lang="en-AU" sz="1600" b="1" i="1" dirty="0"/>
              <a:t>July 2018, Domain</a:t>
            </a:r>
          </a:p>
          <a:p>
            <a:endParaRPr lang="en-AU" sz="1400" dirty="0"/>
          </a:p>
          <a:p>
            <a:r>
              <a:rPr lang="en-US" sz="1400" i="1" dirty="0"/>
              <a:t> </a:t>
            </a:r>
            <a:endParaRPr lang="en-AU" sz="1400" dirty="0"/>
          </a:p>
          <a:p>
            <a:pPr>
              <a:lnSpc>
                <a:spcPct val="107000"/>
              </a:lnSpc>
              <a:spcAft>
                <a:spcPts val="800"/>
              </a:spcAft>
            </a:pPr>
            <a:endParaRPr lang="en-GB" sz="1200" dirty="0">
              <a:ea typeface="Calibri" panose="020F0502020204030204" pitchFamily="34" charset="0"/>
              <a:cs typeface="Times New Roman" panose="02020603050405020304" pitchFamily="18" charset="0"/>
            </a:endParaRPr>
          </a:p>
        </p:txBody>
      </p:sp>
      <p:cxnSp>
        <p:nvCxnSpPr>
          <p:cNvPr id="7" name="Straight Connector 6">
            <a:extLst>
              <a:ext uri="{FF2B5EF4-FFF2-40B4-BE49-F238E27FC236}">
                <a16:creationId xmlns="" xmlns:a16="http://schemas.microsoft.com/office/drawing/2014/main" id="{D44D9665-B587-4644-A91B-190212F8BF2A}"/>
              </a:ext>
            </a:extLst>
          </p:cNvPr>
          <p:cNvCxnSpPr/>
          <p:nvPr/>
        </p:nvCxnSpPr>
        <p:spPr>
          <a:xfrm>
            <a:off x="6702287" y="6559826"/>
            <a:ext cx="38166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 xmlns:a16="http://schemas.microsoft.com/office/drawing/2014/main" id="{43C92F00-2FBE-48CE-8A9D-BCF8DA487A5B}"/>
              </a:ext>
            </a:extLst>
          </p:cNvPr>
          <p:cNvCxnSpPr/>
          <p:nvPr/>
        </p:nvCxnSpPr>
        <p:spPr>
          <a:xfrm>
            <a:off x="1674065" y="6559826"/>
            <a:ext cx="38166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02287" y="161127"/>
            <a:ext cx="1813137" cy="1805079"/>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58483" y="263566"/>
            <a:ext cx="2857500" cy="1600200"/>
          </a:xfrm>
          <a:prstGeom prst="rect">
            <a:avLst/>
          </a:prstGeom>
        </p:spPr>
      </p:pic>
    </p:spTree>
    <p:extLst>
      <p:ext uri="{BB962C8B-B14F-4D97-AF65-F5344CB8AC3E}">
        <p14:creationId xmlns:p14="http://schemas.microsoft.com/office/powerpoint/2010/main" val="15427585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98519" y="1092199"/>
            <a:ext cx="5245100" cy="5041899"/>
          </a:xfrm>
          <a:custGeom>
            <a:avLst/>
            <a:gdLst/>
            <a:ahLst/>
            <a:cxnLst/>
            <a:rect l="l" t="t" r="r" b="b"/>
            <a:pathLst>
              <a:path w="7867650" h="7400925">
                <a:moveTo>
                  <a:pt x="0" y="0"/>
                </a:moveTo>
                <a:lnTo>
                  <a:pt x="7867591" y="0"/>
                </a:lnTo>
                <a:lnTo>
                  <a:pt x="7867591" y="7400925"/>
                </a:lnTo>
                <a:lnTo>
                  <a:pt x="0" y="7400925"/>
                </a:lnTo>
                <a:lnTo>
                  <a:pt x="0" y="0"/>
                </a:lnTo>
                <a:close/>
              </a:path>
            </a:pathLst>
          </a:custGeom>
          <a:solidFill>
            <a:srgbClr val="D9D9D9"/>
          </a:solidFill>
        </p:spPr>
        <p:txBody>
          <a:bodyPr wrap="square" lIns="0" tIns="0" rIns="0" bIns="0" rtlCol="0"/>
          <a:lstStyle/>
          <a:p>
            <a:endParaRPr sz="1200"/>
          </a:p>
        </p:txBody>
      </p:sp>
      <p:sp>
        <p:nvSpPr>
          <p:cNvPr id="7" name="object 7"/>
          <p:cNvSpPr/>
          <p:nvPr/>
        </p:nvSpPr>
        <p:spPr>
          <a:xfrm>
            <a:off x="8785225" y="19050"/>
            <a:ext cx="3057525" cy="6115049"/>
          </a:xfrm>
          <a:prstGeom prst="rect">
            <a:avLst/>
          </a:prstGeom>
          <a:blipFill>
            <a:blip r:embed="rId2" cstate="print"/>
            <a:stretch>
              <a:fillRect/>
            </a:stretch>
          </a:blipFill>
        </p:spPr>
        <p:txBody>
          <a:bodyPr wrap="square" lIns="0" tIns="0" rIns="0" bIns="0" rtlCol="0"/>
          <a:lstStyle/>
          <a:p>
            <a:endParaRPr sz="1200"/>
          </a:p>
        </p:txBody>
      </p:sp>
      <p:sp>
        <p:nvSpPr>
          <p:cNvPr id="8" name="object 8"/>
          <p:cNvSpPr/>
          <p:nvPr/>
        </p:nvSpPr>
        <p:spPr>
          <a:xfrm>
            <a:off x="5727700" y="3076575"/>
            <a:ext cx="3057525" cy="3057525"/>
          </a:xfrm>
          <a:prstGeom prst="rect">
            <a:avLst/>
          </a:prstGeom>
          <a:blipFill>
            <a:blip r:embed="rId3" cstate="print"/>
            <a:stretch>
              <a:fillRect/>
            </a:stretch>
          </a:blipFill>
        </p:spPr>
        <p:txBody>
          <a:bodyPr wrap="square" lIns="0" tIns="0" rIns="0" bIns="0" rtlCol="0"/>
          <a:lstStyle/>
          <a:p>
            <a:endParaRPr sz="1200"/>
          </a:p>
        </p:txBody>
      </p:sp>
      <p:pic>
        <p:nvPicPr>
          <p:cNvPr id="10" name="Picture 9">
            <a:extLst>
              <a:ext uri="{FF2B5EF4-FFF2-40B4-BE49-F238E27FC236}">
                <a16:creationId xmlns="" xmlns:a16="http://schemas.microsoft.com/office/drawing/2014/main" id="{4733257A-95A3-44FC-BDBB-21761B048618}"/>
              </a:ext>
            </a:extLst>
          </p:cNvPr>
          <p:cNvPicPr>
            <a:picLocks noChangeAspect="1"/>
          </p:cNvPicPr>
          <p:nvPr/>
        </p:nvPicPr>
        <p:blipFill rotWithShape="1">
          <a:blip r:embed="rId4">
            <a:extLst>
              <a:ext uri="{28A0092B-C50C-407E-A947-70E740481C1C}">
                <a14:useLocalDpi xmlns:a14="http://schemas.microsoft.com/office/drawing/2010/main" val="0"/>
              </a:ext>
            </a:extLst>
          </a:blip>
          <a:srcRect l="21135" t="10898" r="28590"/>
          <a:stretch/>
        </p:blipFill>
        <p:spPr>
          <a:xfrm>
            <a:off x="5727700" y="37894"/>
            <a:ext cx="3060700" cy="3043895"/>
          </a:xfrm>
          <a:prstGeom prst="rect">
            <a:avLst/>
          </a:prstGeom>
        </p:spPr>
      </p:pic>
      <p:sp>
        <p:nvSpPr>
          <p:cNvPr id="6" name="TextBox 5">
            <a:extLst>
              <a:ext uri="{FF2B5EF4-FFF2-40B4-BE49-F238E27FC236}">
                <a16:creationId xmlns="" xmlns:a16="http://schemas.microsoft.com/office/drawing/2014/main" id="{42C4FDC0-A84F-49AC-A59E-AC9CB7A1329F}"/>
              </a:ext>
            </a:extLst>
          </p:cNvPr>
          <p:cNvSpPr txBox="1"/>
          <p:nvPr/>
        </p:nvSpPr>
        <p:spPr>
          <a:xfrm>
            <a:off x="0" y="999242"/>
            <a:ext cx="6570482" cy="4939814"/>
          </a:xfrm>
          <a:prstGeom prst="rect">
            <a:avLst/>
          </a:prstGeom>
          <a:noFill/>
        </p:spPr>
        <p:txBody>
          <a:bodyPr wrap="square" rtlCol="0">
            <a:spAutoFit/>
          </a:bodyPr>
          <a:lstStyle/>
          <a:p>
            <a:r>
              <a:rPr lang="en-AU" sz="1400" dirty="0"/>
              <a:t>Perth’s population is expected to double to 4 Million over the next 30 years</a:t>
            </a:r>
            <a:r>
              <a:rPr lang="en-AU" sz="1400" dirty="0" smtClean="0"/>
              <a:t>,</a:t>
            </a:r>
          </a:p>
          <a:p>
            <a:r>
              <a:rPr lang="en-AU" sz="1400" dirty="0" smtClean="0"/>
              <a:t> </a:t>
            </a:r>
            <a:r>
              <a:rPr lang="en-AU" sz="1400" dirty="0"/>
              <a:t>passing Brisbane to become Australia’s 3rd largest city</a:t>
            </a:r>
            <a:r>
              <a:rPr lang="en-AU" sz="1400" dirty="0" smtClean="0"/>
              <a:t>.</a:t>
            </a:r>
          </a:p>
          <a:p>
            <a:r>
              <a:rPr lang="en-AU" sz="1400" dirty="0" smtClean="0"/>
              <a:t> </a:t>
            </a:r>
            <a:r>
              <a:rPr lang="en-AU" sz="1400" dirty="0"/>
              <a:t>Infrastructure spending has been boosted to keep pace:</a:t>
            </a:r>
          </a:p>
          <a:p>
            <a:endParaRPr lang="en-AU" sz="1300" dirty="0" smtClean="0"/>
          </a:p>
          <a:p>
            <a:r>
              <a:rPr lang="en-AU" sz="1300" b="1" dirty="0" smtClean="0"/>
              <a:t>Perth </a:t>
            </a:r>
            <a:r>
              <a:rPr lang="en-AU" sz="1300" b="1" dirty="0"/>
              <a:t>Major Projects:</a:t>
            </a:r>
          </a:p>
          <a:p>
            <a:pPr marL="285750" indent="-285750">
              <a:buFont typeface="Arial" panose="020B0604020202020204" pitchFamily="34" charset="0"/>
              <a:buChar char="•"/>
            </a:pPr>
            <a:r>
              <a:rPr lang="en-AU" sz="1300" b="1" dirty="0"/>
              <a:t>Fiona Stanley Hospital </a:t>
            </a:r>
            <a:r>
              <a:rPr lang="en-AU" sz="1300" dirty="0"/>
              <a:t>- $1.76B</a:t>
            </a:r>
          </a:p>
          <a:p>
            <a:pPr marL="285750" indent="-285750">
              <a:buFont typeface="Arial" panose="020B0604020202020204" pitchFamily="34" charset="0"/>
              <a:buChar char="•"/>
            </a:pPr>
            <a:r>
              <a:rPr lang="en-AU" sz="1300" b="1" dirty="0"/>
              <a:t>Perth Children’s Hospital </a:t>
            </a:r>
            <a:r>
              <a:rPr lang="en-AU" sz="1300" dirty="0"/>
              <a:t>- $1.2B </a:t>
            </a:r>
          </a:p>
          <a:p>
            <a:pPr marL="285750" indent="-285750">
              <a:buFont typeface="Arial" panose="020B0604020202020204" pitchFamily="34" charset="0"/>
              <a:buChar char="•"/>
            </a:pPr>
            <a:r>
              <a:rPr lang="en-AU" sz="1300" b="1" dirty="0" err="1"/>
              <a:t>Metronet</a:t>
            </a:r>
            <a:r>
              <a:rPr lang="en-AU" sz="1300" b="1" dirty="0"/>
              <a:t> Rail </a:t>
            </a:r>
            <a:r>
              <a:rPr lang="en-AU" sz="1300" dirty="0"/>
              <a:t>- $5.4B</a:t>
            </a:r>
          </a:p>
          <a:p>
            <a:pPr marL="285750" indent="-285750">
              <a:buFont typeface="Arial" panose="020B0604020202020204" pitchFamily="34" charset="0"/>
              <a:buChar char="•"/>
            </a:pPr>
            <a:r>
              <a:rPr lang="en-AU" sz="1300" b="1" dirty="0"/>
              <a:t>Perth Airport Road &amp; Rail </a:t>
            </a:r>
            <a:r>
              <a:rPr lang="en-AU" sz="1300" dirty="0"/>
              <a:t>- $2.46B  </a:t>
            </a:r>
            <a:endParaRPr lang="en-AU" sz="1300" dirty="0" smtClean="0"/>
          </a:p>
          <a:p>
            <a:pPr marL="285750" indent="-285750">
              <a:buFont typeface="Arial" panose="020B0604020202020204" pitchFamily="34" charset="0"/>
              <a:buChar char="•"/>
            </a:pPr>
            <a:r>
              <a:rPr lang="en-AU" sz="1300" b="1" dirty="0" smtClean="0"/>
              <a:t>Perth Stadium </a:t>
            </a:r>
            <a:r>
              <a:rPr lang="en-AU" sz="1300" dirty="0" smtClean="0"/>
              <a:t>- $1.8B</a:t>
            </a:r>
          </a:p>
          <a:p>
            <a:pPr marL="285750" indent="-285750">
              <a:buFont typeface="Arial" panose="020B0604020202020204" pitchFamily="34" charset="0"/>
              <a:buChar char="•"/>
            </a:pPr>
            <a:r>
              <a:rPr lang="en-AU" sz="1300" b="1" dirty="0" smtClean="0"/>
              <a:t>Perth </a:t>
            </a:r>
            <a:r>
              <a:rPr lang="en-AU" sz="1300" b="1" dirty="0"/>
              <a:t>Museum </a:t>
            </a:r>
            <a:r>
              <a:rPr lang="en-AU" sz="1300" dirty="0"/>
              <a:t>- $430M  </a:t>
            </a:r>
          </a:p>
          <a:p>
            <a:pPr marL="285750" indent="-285750">
              <a:buFont typeface="Arial" panose="020B0604020202020204" pitchFamily="34" charset="0"/>
              <a:buChar char="•"/>
            </a:pPr>
            <a:r>
              <a:rPr lang="en-AU" sz="1300" b="1" dirty="0"/>
              <a:t>20 new hotels </a:t>
            </a:r>
            <a:r>
              <a:rPr lang="en-AU" sz="1300" dirty="0"/>
              <a:t>- $2.1B</a:t>
            </a:r>
          </a:p>
          <a:p>
            <a:pPr marL="285750" indent="-285750">
              <a:buFont typeface="Arial" panose="020B0604020202020204" pitchFamily="34" charset="0"/>
              <a:buChar char="•"/>
            </a:pPr>
            <a:r>
              <a:rPr lang="en-AU" sz="1300" b="1" dirty="0"/>
              <a:t>Airport Expansion </a:t>
            </a:r>
            <a:r>
              <a:rPr lang="en-AU" sz="1300" dirty="0"/>
              <a:t>- $2.5B</a:t>
            </a:r>
          </a:p>
          <a:p>
            <a:pPr marL="285750" indent="-285750">
              <a:buFont typeface="Arial" panose="020B0604020202020204" pitchFamily="34" charset="0"/>
              <a:buChar char="•"/>
            </a:pPr>
            <a:r>
              <a:rPr lang="en-AU" sz="1300" b="1" dirty="0"/>
              <a:t>Perth City Link (Inc. Perth Arena and </a:t>
            </a:r>
            <a:r>
              <a:rPr lang="en-AU" sz="1300" b="1" dirty="0" err="1"/>
              <a:t>Yagan</a:t>
            </a:r>
            <a:r>
              <a:rPr lang="en-AU" sz="1300" b="1" dirty="0"/>
              <a:t> Square) </a:t>
            </a:r>
            <a:r>
              <a:rPr lang="en-AU" sz="1300" dirty="0"/>
              <a:t>- $1.36B</a:t>
            </a:r>
          </a:p>
          <a:p>
            <a:pPr marL="285750" indent="-285750">
              <a:buFont typeface="Arial" panose="020B0604020202020204" pitchFamily="34" charset="0"/>
              <a:buChar char="•"/>
            </a:pPr>
            <a:r>
              <a:rPr lang="en-AU" sz="1300" b="1" dirty="0"/>
              <a:t>Elizabeth Quay </a:t>
            </a:r>
            <a:r>
              <a:rPr lang="en-AU" sz="1300" dirty="0"/>
              <a:t>- $440M</a:t>
            </a:r>
          </a:p>
          <a:p>
            <a:pPr marL="285750" indent="-285750">
              <a:buFont typeface="Arial" panose="020B0604020202020204" pitchFamily="34" charset="0"/>
              <a:buChar char="•"/>
            </a:pPr>
            <a:r>
              <a:rPr lang="en-AU" sz="1300" b="1" dirty="0"/>
              <a:t>Retail</a:t>
            </a:r>
            <a:r>
              <a:rPr lang="en-AU" sz="1300" dirty="0"/>
              <a:t> - $3B</a:t>
            </a:r>
          </a:p>
          <a:p>
            <a:pPr marL="285750" indent="-285750">
              <a:buFont typeface="Arial" panose="020B0604020202020204" pitchFamily="34" charset="0"/>
              <a:buChar char="•"/>
            </a:pPr>
            <a:r>
              <a:rPr lang="en-AU" sz="1300" b="1" dirty="0"/>
              <a:t>Lithium Processing </a:t>
            </a:r>
            <a:r>
              <a:rPr lang="en-AU" sz="1300" dirty="0"/>
              <a:t>- $3B  </a:t>
            </a:r>
          </a:p>
          <a:p>
            <a:pPr marL="285750" indent="-285750">
              <a:buFont typeface="Arial" panose="020B0604020202020204" pitchFamily="34" charset="0"/>
              <a:buChar char="•"/>
            </a:pPr>
            <a:r>
              <a:rPr lang="en-AU" sz="1300" b="1" dirty="0"/>
              <a:t>Patrol Boat Construction </a:t>
            </a:r>
            <a:r>
              <a:rPr lang="en-AU" sz="1300" dirty="0"/>
              <a:t>- $3.5B</a:t>
            </a:r>
          </a:p>
          <a:p>
            <a:endParaRPr lang="en-AU" sz="1300" dirty="0"/>
          </a:p>
          <a:p>
            <a:r>
              <a:rPr lang="en-AU" sz="1300" dirty="0"/>
              <a:t>As Perth’s population expands we expect transport times from  outer suburbs to </a:t>
            </a:r>
            <a:endParaRPr lang="en-AU" sz="1300" dirty="0" smtClean="0"/>
          </a:p>
          <a:p>
            <a:r>
              <a:rPr lang="en-AU" sz="1300" dirty="0" smtClean="0"/>
              <a:t>lengthen</a:t>
            </a:r>
            <a:r>
              <a:rPr lang="en-AU" sz="1300" dirty="0"/>
              <a:t>. </a:t>
            </a:r>
          </a:p>
          <a:p>
            <a:r>
              <a:rPr lang="en-AU" sz="1300" dirty="0"/>
              <a:t>At the same time new attractions like entertainment precinct Perth City  </a:t>
            </a:r>
            <a:r>
              <a:rPr lang="en-AU" sz="1300" dirty="0" smtClean="0"/>
              <a:t>Link</a:t>
            </a:r>
          </a:p>
          <a:p>
            <a:r>
              <a:rPr lang="en-AU" sz="1300" dirty="0" smtClean="0"/>
              <a:t> </a:t>
            </a:r>
            <a:r>
              <a:rPr lang="en-AU" sz="1300" dirty="0"/>
              <a:t>will make inner-city living more attractive. Perth will follow other </a:t>
            </a:r>
            <a:r>
              <a:rPr lang="en-AU" sz="1300" dirty="0" smtClean="0"/>
              <a:t>major</a:t>
            </a:r>
          </a:p>
          <a:p>
            <a:r>
              <a:rPr lang="en-AU" sz="1300" dirty="0" smtClean="0"/>
              <a:t>  </a:t>
            </a:r>
            <a:r>
              <a:rPr lang="en-AU" sz="1300" dirty="0"/>
              <a:t>Australian Cities with a much higher inner-city population.</a:t>
            </a:r>
          </a:p>
        </p:txBody>
      </p:sp>
      <p:sp>
        <p:nvSpPr>
          <p:cNvPr id="13" name="TextBox 12">
            <a:extLst>
              <a:ext uri="{FF2B5EF4-FFF2-40B4-BE49-F238E27FC236}">
                <a16:creationId xmlns="" xmlns:a16="http://schemas.microsoft.com/office/drawing/2014/main" id="{1786B0F5-7AD6-4636-BD9C-47D149568D1F}"/>
              </a:ext>
            </a:extLst>
          </p:cNvPr>
          <p:cNvSpPr txBox="1"/>
          <p:nvPr/>
        </p:nvSpPr>
        <p:spPr>
          <a:xfrm>
            <a:off x="0" y="225822"/>
            <a:ext cx="6787299" cy="492443"/>
          </a:xfrm>
          <a:prstGeom prst="rect">
            <a:avLst/>
          </a:prstGeom>
          <a:noFill/>
        </p:spPr>
        <p:txBody>
          <a:bodyPr wrap="square" rtlCol="0">
            <a:spAutoFit/>
          </a:bodyPr>
          <a:lstStyle/>
          <a:p>
            <a:r>
              <a:rPr lang="en-AU" sz="2600" b="1" dirty="0">
                <a:latin typeface="Arial" panose="020B0604020202020204" pitchFamily="34" charset="0"/>
                <a:cs typeface="Arial" panose="020B0604020202020204" pitchFamily="34" charset="0"/>
              </a:rPr>
              <a:t>PERTH </a:t>
            </a:r>
            <a:r>
              <a:rPr lang="en-AU" sz="2600" b="1" dirty="0" smtClean="0">
                <a:latin typeface="Arial" panose="020B0604020202020204" pitchFamily="34" charset="0"/>
                <a:cs typeface="Arial" panose="020B0604020202020204" pitchFamily="34" charset="0"/>
              </a:rPr>
              <a:t>INFRASTRUCTURE </a:t>
            </a:r>
            <a:r>
              <a:rPr lang="en-AU" sz="2600" b="1" dirty="0">
                <a:latin typeface="Arial" panose="020B0604020202020204" pitchFamily="34" charset="0"/>
                <a:cs typeface="Arial" panose="020B0604020202020204" pitchFamily="34" charset="0"/>
              </a:rPr>
              <a:t>PROJECTS</a:t>
            </a:r>
          </a:p>
        </p:txBody>
      </p:sp>
      <p:sp>
        <p:nvSpPr>
          <p:cNvPr id="2" name="Slide Number Placeholder 1">
            <a:extLst>
              <a:ext uri="{FF2B5EF4-FFF2-40B4-BE49-F238E27FC236}">
                <a16:creationId xmlns="" xmlns:a16="http://schemas.microsoft.com/office/drawing/2014/main" id="{628AFFC7-06A0-4A11-B696-47BB241CCD75}"/>
              </a:ext>
            </a:extLst>
          </p:cNvPr>
          <p:cNvSpPr>
            <a:spLocks noGrp="1"/>
          </p:cNvSpPr>
          <p:nvPr>
            <p:ph type="sldNum" sz="quarter" idx="12"/>
          </p:nvPr>
        </p:nvSpPr>
        <p:spPr/>
        <p:txBody>
          <a:bodyPr/>
          <a:lstStyle/>
          <a:p>
            <a:endParaRPr lang="en-A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object 3">
            <a:extLst>
              <a:ext uri="{FF2B5EF4-FFF2-40B4-BE49-F238E27FC236}">
                <a16:creationId xmlns="" xmlns:a16="http://schemas.microsoft.com/office/drawing/2014/main" id="{44C28B2C-A314-4785-B2A6-111DC3454C28}"/>
              </a:ext>
            </a:extLst>
          </p:cNvPr>
          <p:cNvSpPr/>
          <p:nvPr/>
        </p:nvSpPr>
        <p:spPr>
          <a:xfrm>
            <a:off x="885425" y="1517277"/>
            <a:ext cx="10649871" cy="4357009"/>
          </a:xfrm>
          <a:custGeom>
            <a:avLst/>
            <a:gdLst/>
            <a:ahLst/>
            <a:cxnLst/>
            <a:rect l="l" t="t" r="r" b="b"/>
            <a:pathLst>
              <a:path w="7867650" h="7400925">
                <a:moveTo>
                  <a:pt x="0" y="0"/>
                </a:moveTo>
                <a:lnTo>
                  <a:pt x="7867591" y="0"/>
                </a:lnTo>
                <a:lnTo>
                  <a:pt x="7867591" y="7400925"/>
                </a:lnTo>
                <a:lnTo>
                  <a:pt x="0" y="7400925"/>
                </a:lnTo>
                <a:lnTo>
                  <a:pt x="0" y="0"/>
                </a:lnTo>
                <a:close/>
              </a:path>
            </a:pathLst>
          </a:custGeom>
          <a:solidFill>
            <a:srgbClr val="D9D9D9"/>
          </a:solidFill>
        </p:spPr>
        <p:txBody>
          <a:bodyPr wrap="square" lIns="0" tIns="0" rIns="0" bIns="0" rtlCol="0"/>
          <a:lstStyle/>
          <a:p>
            <a:endParaRPr sz="1200" dirty="0"/>
          </a:p>
        </p:txBody>
      </p:sp>
      <p:sp>
        <p:nvSpPr>
          <p:cNvPr id="3" name="Slide Number Placeholder 2">
            <a:extLst>
              <a:ext uri="{FF2B5EF4-FFF2-40B4-BE49-F238E27FC236}">
                <a16:creationId xmlns="" xmlns:a16="http://schemas.microsoft.com/office/drawing/2014/main" id="{A7EC605C-1A03-4458-A5C6-BC8A9D605267}"/>
              </a:ext>
            </a:extLst>
          </p:cNvPr>
          <p:cNvSpPr>
            <a:spLocks noGrp="1"/>
          </p:cNvSpPr>
          <p:nvPr>
            <p:ph type="sldNum" sz="quarter" idx="12"/>
          </p:nvPr>
        </p:nvSpPr>
        <p:spPr/>
        <p:txBody>
          <a:bodyPr/>
          <a:lstStyle/>
          <a:p>
            <a:endParaRPr lang="en-AU" dirty="0"/>
          </a:p>
        </p:txBody>
      </p:sp>
      <p:graphicFrame>
        <p:nvGraphicFramePr>
          <p:cNvPr id="5" name="Chart 4">
            <a:extLst>
              <a:ext uri="{FF2B5EF4-FFF2-40B4-BE49-F238E27FC236}">
                <a16:creationId xmlns="" xmlns:a16="http://schemas.microsoft.com/office/drawing/2014/main" id="{BB085DC2-E43B-4E3B-A5CB-F6941896FFCC}"/>
              </a:ext>
            </a:extLst>
          </p:cNvPr>
          <p:cNvGraphicFramePr>
            <a:graphicFrameLocks/>
          </p:cNvGraphicFramePr>
          <p:nvPr>
            <p:extLst>
              <p:ext uri="{D42A27DB-BD31-4B8C-83A1-F6EECF244321}">
                <p14:modId xmlns:p14="http://schemas.microsoft.com/office/powerpoint/2010/main" val="210456045"/>
              </p:ext>
            </p:extLst>
          </p:nvPr>
        </p:nvGraphicFramePr>
        <p:xfrm>
          <a:off x="0" y="2878350"/>
          <a:ext cx="4611939" cy="3843125"/>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 xmlns:a16="http://schemas.microsoft.com/office/drawing/2014/main" id="{0EBBC56E-D304-4BCD-9CE7-4B7DDDF435CE}"/>
              </a:ext>
            </a:extLst>
          </p:cNvPr>
          <p:cNvSpPr/>
          <p:nvPr/>
        </p:nvSpPr>
        <p:spPr>
          <a:xfrm>
            <a:off x="967047" y="5632065"/>
            <a:ext cx="3277885" cy="215444"/>
          </a:xfrm>
          <a:prstGeom prst="rect">
            <a:avLst/>
          </a:prstGeom>
        </p:spPr>
        <p:txBody>
          <a:bodyPr wrap="square">
            <a:spAutoFit/>
          </a:bodyPr>
          <a:lstStyle/>
          <a:p>
            <a:pPr lvl="1"/>
            <a:r>
              <a:rPr lang="en-AU" sz="800" b="1" dirty="0"/>
              <a:t>Source: </a:t>
            </a:r>
            <a:r>
              <a:rPr lang="en-AU" sz="800" dirty="0"/>
              <a:t>Australian Bureau of Statistics </a:t>
            </a:r>
          </a:p>
        </p:txBody>
      </p:sp>
      <p:sp>
        <p:nvSpPr>
          <p:cNvPr id="7" name="TextBox 6">
            <a:extLst>
              <a:ext uri="{FF2B5EF4-FFF2-40B4-BE49-F238E27FC236}">
                <a16:creationId xmlns="" xmlns:a16="http://schemas.microsoft.com/office/drawing/2014/main" id="{F60D6D36-88D5-4E7C-845C-16E61BFF53B0}"/>
              </a:ext>
            </a:extLst>
          </p:cNvPr>
          <p:cNvSpPr txBox="1"/>
          <p:nvPr/>
        </p:nvSpPr>
        <p:spPr>
          <a:xfrm>
            <a:off x="4817366" y="2258110"/>
            <a:ext cx="3267634" cy="923330"/>
          </a:xfrm>
          <a:prstGeom prst="rect">
            <a:avLst/>
          </a:prstGeom>
          <a:noFill/>
        </p:spPr>
        <p:txBody>
          <a:bodyPr wrap="square" rtlCol="0">
            <a:spAutoFit/>
          </a:bodyPr>
          <a:lstStyle/>
          <a:p>
            <a:r>
              <a:rPr lang="en-AU" b="1" dirty="0">
                <a:latin typeface="Arial" panose="020B0604020202020204" pitchFamily="34" charset="0"/>
                <a:cs typeface="Arial" panose="020B0604020202020204" pitchFamily="34" charset="0"/>
              </a:rPr>
              <a:t>CONSUMER CONFIDENCE</a:t>
            </a:r>
          </a:p>
          <a:p>
            <a:endParaRPr lang="en-AU" dirty="0"/>
          </a:p>
          <a:p>
            <a:r>
              <a:rPr lang="en-AU" dirty="0"/>
              <a:t> </a:t>
            </a:r>
            <a:endParaRPr lang="en-GB" dirty="0"/>
          </a:p>
        </p:txBody>
      </p:sp>
      <p:sp>
        <p:nvSpPr>
          <p:cNvPr id="58" name="TextBox 57">
            <a:extLst>
              <a:ext uri="{FF2B5EF4-FFF2-40B4-BE49-F238E27FC236}">
                <a16:creationId xmlns="" xmlns:a16="http://schemas.microsoft.com/office/drawing/2014/main" id="{4880D431-CBFD-4265-9E71-0EDEB3651009}"/>
              </a:ext>
            </a:extLst>
          </p:cNvPr>
          <p:cNvSpPr txBox="1"/>
          <p:nvPr/>
        </p:nvSpPr>
        <p:spPr>
          <a:xfrm>
            <a:off x="1875934" y="340126"/>
            <a:ext cx="9659362" cy="707886"/>
          </a:xfrm>
          <a:prstGeom prst="rect">
            <a:avLst/>
          </a:prstGeom>
          <a:noFill/>
        </p:spPr>
        <p:txBody>
          <a:bodyPr wrap="square" rtlCol="0">
            <a:spAutoFit/>
          </a:bodyPr>
          <a:lstStyle/>
          <a:p>
            <a:r>
              <a:rPr lang="en-AU" sz="4000" b="1" dirty="0">
                <a:latin typeface="Arial" panose="020B0604020202020204" pitchFamily="34" charset="0"/>
                <a:cs typeface="Arial" panose="020B0604020202020204" pitchFamily="34" charset="0"/>
              </a:rPr>
              <a:t>PERTH </a:t>
            </a:r>
            <a:r>
              <a:rPr lang="en-AU" sz="4000" b="1" dirty="0" smtClean="0">
                <a:latin typeface="Arial" panose="020B0604020202020204" pitchFamily="34" charset="0"/>
                <a:cs typeface="Arial" panose="020B0604020202020204" pitchFamily="34" charset="0"/>
              </a:rPr>
              <a:t>INVESTMENT </a:t>
            </a:r>
            <a:r>
              <a:rPr lang="en-AU" sz="4000" b="1" dirty="0">
                <a:latin typeface="Arial" panose="020B0604020202020204" pitchFamily="34" charset="0"/>
                <a:cs typeface="Arial" panose="020B0604020202020204" pitchFamily="34" charset="0"/>
              </a:rPr>
              <a:t>HIGHLIGHTS</a:t>
            </a:r>
          </a:p>
        </p:txBody>
      </p:sp>
      <p:sp>
        <p:nvSpPr>
          <p:cNvPr id="59" name="TextBox 58">
            <a:extLst>
              <a:ext uri="{FF2B5EF4-FFF2-40B4-BE49-F238E27FC236}">
                <a16:creationId xmlns="" xmlns:a16="http://schemas.microsoft.com/office/drawing/2014/main" id="{B8D6FBD3-F3BD-4D55-88EA-5B737F76D33A}"/>
              </a:ext>
            </a:extLst>
          </p:cNvPr>
          <p:cNvSpPr txBox="1"/>
          <p:nvPr/>
        </p:nvSpPr>
        <p:spPr>
          <a:xfrm>
            <a:off x="471340" y="1913641"/>
            <a:ext cx="4140599" cy="646331"/>
          </a:xfrm>
          <a:prstGeom prst="rect">
            <a:avLst/>
          </a:prstGeom>
          <a:noFill/>
        </p:spPr>
        <p:txBody>
          <a:bodyPr wrap="square" rtlCol="0">
            <a:spAutoFit/>
          </a:bodyPr>
          <a:lstStyle/>
          <a:p>
            <a:r>
              <a:rPr lang="en-AU" b="1" dirty="0">
                <a:latin typeface="Arial" panose="020B0604020202020204" pitchFamily="34" charset="0"/>
                <a:cs typeface="Arial" panose="020B0604020202020204" pitchFamily="34" charset="0"/>
              </a:rPr>
              <a:t>WESTERN AUSTRALIA POPULATION GROWTH</a:t>
            </a:r>
            <a:endParaRPr lang="en-AU" b="1" dirty="0"/>
          </a:p>
        </p:txBody>
      </p:sp>
      <p:sp>
        <p:nvSpPr>
          <p:cNvPr id="2" name="Rectangle 5">
            <a:extLst>
              <a:ext uri="{FF2B5EF4-FFF2-40B4-BE49-F238E27FC236}">
                <a16:creationId xmlns="" xmlns:a16="http://schemas.microsoft.com/office/drawing/2014/main" id="{F6A25C4C-0F02-43BA-8FAA-5ABA500DF2A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57" name="Rectangle 7">
            <a:extLst>
              <a:ext uri="{FF2B5EF4-FFF2-40B4-BE49-F238E27FC236}">
                <a16:creationId xmlns="" xmlns:a16="http://schemas.microsoft.com/office/drawing/2014/main" id="{BF6C880D-9618-4BAF-B1A0-8BE8FF99B848}"/>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t/>
            </a:r>
            <a:br>
              <a:rPr kumimoji="0" lang="en-US"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57" name="Picture 9" descr="Employed Western Australians chart">
            <a:extLst>
              <a:ext uri="{FF2B5EF4-FFF2-40B4-BE49-F238E27FC236}">
                <a16:creationId xmlns="" xmlns:a16="http://schemas.microsoft.com/office/drawing/2014/main" id="{A1B4E77B-F5A7-444A-8B54-C38E49DE8D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6873" y="3183653"/>
            <a:ext cx="3962808" cy="3271621"/>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a:extLst>
              <a:ext uri="{FF2B5EF4-FFF2-40B4-BE49-F238E27FC236}">
                <a16:creationId xmlns="" xmlns:a16="http://schemas.microsoft.com/office/drawing/2014/main" id="{54A8888F-82DE-4EF4-9542-B518F71795E8}"/>
              </a:ext>
            </a:extLst>
          </p:cNvPr>
          <p:cNvSpPr/>
          <p:nvPr/>
        </p:nvSpPr>
        <p:spPr>
          <a:xfrm>
            <a:off x="7866161" y="5620800"/>
            <a:ext cx="3277885" cy="215444"/>
          </a:xfrm>
          <a:prstGeom prst="rect">
            <a:avLst/>
          </a:prstGeom>
        </p:spPr>
        <p:txBody>
          <a:bodyPr wrap="square">
            <a:spAutoFit/>
          </a:bodyPr>
          <a:lstStyle/>
          <a:p>
            <a:pPr lvl="1"/>
            <a:r>
              <a:rPr lang="en-AU" sz="800" b="1" dirty="0"/>
              <a:t>Source: </a:t>
            </a:r>
            <a:r>
              <a:rPr lang="en-AU" sz="800" dirty="0"/>
              <a:t>WA State Budget </a:t>
            </a:r>
          </a:p>
        </p:txBody>
      </p:sp>
      <p:sp>
        <p:nvSpPr>
          <p:cNvPr id="61" name="Rectangle 14">
            <a:extLst>
              <a:ext uri="{FF2B5EF4-FFF2-40B4-BE49-F238E27FC236}">
                <a16:creationId xmlns="" xmlns:a16="http://schemas.microsoft.com/office/drawing/2014/main" id="{163ABA3A-D492-4439-8516-0A5217F37027}"/>
              </a:ext>
            </a:extLst>
          </p:cNvPr>
          <p:cNvSpPr>
            <a:spLocks noChangeArrowheads="1"/>
          </p:cNvSpPr>
          <p:nvPr/>
        </p:nvSpPr>
        <p:spPr bwMode="auto">
          <a:xfrm>
            <a:off x="885425" y="239858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721515" tIns="69828" rIns="91440" bIns="0" numCol="1" anchor="ctr" anchorCtr="0" compatLnSpc="1">
            <a:prstTxWarp prst="textNoShape">
              <a:avLst/>
            </a:prstTxWarp>
            <a:spAutoFit/>
          </a:bodyPr>
          <a:lstStyle/>
          <a:p>
            <a:endParaRPr lang="en-AU"/>
          </a:p>
        </p:txBody>
      </p:sp>
      <p:grpSp>
        <p:nvGrpSpPr>
          <p:cNvPr id="62" name="Group 10">
            <a:extLst>
              <a:ext uri="{FF2B5EF4-FFF2-40B4-BE49-F238E27FC236}">
                <a16:creationId xmlns="" xmlns:a16="http://schemas.microsoft.com/office/drawing/2014/main" id="{FABC3FC4-ECD3-4634-9BC4-F6CB9AF839A6}"/>
              </a:ext>
            </a:extLst>
          </p:cNvPr>
          <p:cNvGrpSpPr>
            <a:grpSpLocks/>
          </p:cNvGrpSpPr>
          <p:nvPr/>
        </p:nvGrpSpPr>
        <p:grpSpPr bwMode="auto">
          <a:xfrm>
            <a:off x="4411745" y="2660519"/>
            <a:ext cx="3753956" cy="2462301"/>
            <a:chOff x="6299" y="413"/>
            <a:chExt cx="5165" cy="3606"/>
          </a:xfrm>
        </p:grpSpPr>
        <p:sp>
          <p:nvSpPr>
            <p:cNvPr id="2048" name="Rectangle 13">
              <a:extLst>
                <a:ext uri="{FF2B5EF4-FFF2-40B4-BE49-F238E27FC236}">
                  <a16:creationId xmlns="" xmlns:a16="http://schemas.microsoft.com/office/drawing/2014/main" id="{CB89C0BD-85D9-4FA2-8DEF-560A062261F6}"/>
                </a:ext>
              </a:extLst>
            </p:cNvPr>
            <p:cNvSpPr>
              <a:spLocks noChangeArrowheads="1"/>
            </p:cNvSpPr>
            <p:nvPr/>
          </p:nvSpPr>
          <p:spPr bwMode="auto">
            <a:xfrm>
              <a:off x="6298" y="413"/>
              <a:ext cx="5165" cy="3606"/>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pic>
          <p:nvPicPr>
            <p:cNvPr id="2060" name="Picture 12">
              <a:extLst>
                <a:ext uri="{FF2B5EF4-FFF2-40B4-BE49-F238E27FC236}">
                  <a16:creationId xmlns="" xmlns:a16="http://schemas.microsoft.com/office/drawing/2014/main" id="{3FD84DCF-DF28-4A21-A4AF-00B15438113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9" y="859"/>
              <a:ext cx="4213" cy="2853"/>
            </a:xfrm>
            <a:prstGeom prst="rect">
              <a:avLst/>
            </a:prstGeom>
            <a:noFill/>
            <a:extLst>
              <a:ext uri="{909E8E84-426E-40DD-AFC4-6F175D3DCCD1}">
                <a14:hiddenFill xmlns:a14="http://schemas.microsoft.com/office/drawing/2010/main">
                  <a:solidFill>
                    <a:srgbClr val="FFFFFF"/>
                  </a:solidFill>
                </a14:hiddenFill>
              </a:ext>
            </a:extLst>
          </p:spPr>
        </p:pic>
        <p:sp>
          <p:nvSpPr>
            <p:cNvPr id="2049" name="Text Box 11">
              <a:extLst>
                <a:ext uri="{FF2B5EF4-FFF2-40B4-BE49-F238E27FC236}">
                  <a16:creationId xmlns="" xmlns:a16="http://schemas.microsoft.com/office/drawing/2014/main" id="{BC6AF212-EC44-4C7B-9851-2868A3B69CAD}"/>
                </a:ext>
              </a:extLst>
            </p:cNvPr>
            <p:cNvSpPr txBox="1">
              <a:spLocks noChangeArrowheads="1"/>
            </p:cNvSpPr>
            <p:nvPr/>
          </p:nvSpPr>
          <p:spPr bwMode="auto">
            <a:xfrm>
              <a:off x="6298" y="413"/>
              <a:ext cx="5165" cy="3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1" u="none" strike="noStrike" cap="none" normalizeH="0" baseline="0">
                  <a:ln>
                    <a:noFill/>
                  </a:ln>
                  <a:solidFill>
                    <a:srgbClr val="231F20"/>
                  </a:solidFill>
                  <a:effectLst/>
                  <a:latin typeface="Arial" panose="020B0604020202020204" pitchFamily="34" charset="0"/>
                  <a:ea typeface="Arial" panose="020B0604020202020204" pitchFamily="34" charset="0"/>
                </a:rPr>
                <a:t>Consumer Confidence in WA, December 2017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2052" name="TextBox 2051">
            <a:extLst>
              <a:ext uri="{FF2B5EF4-FFF2-40B4-BE49-F238E27FC236}">
                <a16:creationId xmlns="" xmlns:a16="http://schemas.microsoft.com/office/drawing/2014/main" id="{A8505892-8972-4668-8514-4EB248983AC4}"/>
              </a:ext>
            </a:extLst>
          </p:cNvPr>
          <p:cNvSpPr txBox="1"/>
          <p:nvPr/>
        </p:nvSpPr>
        <p:spPr>
          <a:xfrm>
            <a:off x="8358351" y="1989057"/>
            <a:ext cx="3450296" cy="1238036"/>
          </a:xfrm>
          <a:prstGeom prst="rect">
            <a:avLst/>
          </a:prstGeom>
          <a:noFill/>
        </p:spPr>
        <p:txBody>
          <a:bodyPr wrap="square" rtlCol="0">
            <a:spAutoFit/>
          </a:bodyPr>
          <a:lstStyle/>
          <a:p>
            <a:r>
              <a:rPr lang="en-AU" b="1" dirty="0">
                <a:latin typeface="Arial" panose="020B0604020202020204" pitchFamily="34" charset="0"/>
                <a:cs typeface="Arial" panose="020B0604020202020204" pitchFamily="34" charset="0"/>
              </a:rPr>
              <a:t>EMPLOYMENT GROWTH</a:t>
            </a:r>
            <a:endParaRPr lang="en-AU" dirty="0">
              <a:latin typeface="Arial" panose="020B0604020202020204" pitchFamily="34" charset="0"/>
              <a:cs typeface="Arial" panose="020B0604020202020204" pitchFamily="34" charset="0"/>
            </a:endParaRPr>
          </a:p>
          <a:p>
            <a:endParaRPr lang="en-AU" sz="12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Over 2018-19, around 50,000 jobs are expected to be created.</a:t>
            </a:r>
          </a:p>
          <a:p>
            <a:endParaRPr lang="en-AU" dirty="0"/>
          </a:p>
        </p:txBody>
      </p:sp>
    </p:spTree>
    <p:extLst>
      <p:ext uri="{BB962C8B-B14F-4D97-AF65-F5344CB8AC3E}">
        <p14:creationId xmlns:p14="http://schemas.microsoft.com/office/powerpoint/2010/main" val="14088765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 y="492444"/>
            <a:ext cx="6538511" cy="6229032"/>
          </a:xfrm>
          <a:custGeom>
            <a:avLst/>
            <a:gdLst/>
            <a:ahLst/>
            <a:cxnLst/>
            <a:rect l="l" t="t" r="r" b="b"/>
            <a:pathLst>
              <a:path w="7867650" h="7400925">
                <a:moveTo>
                  <a:pt x="0" y="0"/>
                </a:moveTo>
                <a:lnTo>
                  <a:pt x="7867591" y="0"/>
                </a:lnTo>
                <a:lnTo>
                  <a:pt x="7867591" y="7400925"/>
                </a:lnTo>
                <a:lnTo>
                  <a:pt x="0" y="7400925"/>
                </a:lnTo>
                <a:lnTo>
                  <a:pt x="0" y="0"/>
                </a:lnTo>
                <a:close/>
              </a:path>
            </a:pathLst>
          </a:custGeom>
          <a:solidFill>
            <a:srgbClr val="D9D9D9"/>
          </a:solidFill>
        </p:spPr>
        <p:txBody>
          <a:bodyPr wrap="square" lIns="0" tIns="0" rIns="0" bIns="0" rtlCol="0"/>
          <a:lstStyle/>
          <a:p>
            <a:endParaRPr sz="1200" dirty="0"/>
          </a:p>
        </p:txBody>
      </p:sp>
      <p:cxnSp>
        <p:nvCxnSpPr>
          <p:cNvPr id="9" name="Straight Connector 8">
            <a:extLst>
              <a:ext uri="{FF2B5EF4-FFF2-40B4-BE49-F238E27FC236}">
                <a16:creationId xmlns="" xmlns:a16="http://schemas.microsoft.com/office/drawing/2014/main" id="{B66D52D4-3570-4929-9E7D-6500E5C62DD7}"/>
              </a:ext>
            </a:extLst>
          </p:cNvPr>
          <p:cNvCxnSpPr/>
          <p:nvPr/>
        </p:nvCxnSpPr>
        <p:spPr>
          <a:xfrm>
            <a:off x="1610140" y="6559826"/>
            <a:ext cx="38166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28B23473-2D3B-447C-89DA-102B0D29559E}"/>
              </a:ext>
            </a:extLst>
          </p:cNvPr>
          <p:cNvCxnSpPr/>
          <p:nvPr/>
        </p:nvCxnSpPr>
        <p:spPr>
          <a:xfrm>
            <a:off x="6702287" y="6559826"/>
            <a:ext cx="38166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42C4FDC0-A84F-49AC-A59E-AC9CB7A1329F}"/>
              </a:ext>
            </a:extLst>
          </p:cNvPr>
          <p:cNvSpPr txBox="1"/>
          <p:nvPr/>
        </p:nvSpPr>
        <p:spPr>
          <a:xfrm>
            <a:off x="0" y="492443"/>
            <a:ext cx="6466787" cy="5509200"/>
          </a:xfrm>
          <a:prstGeom prst="rect">
            <a:avLst/>
          </a:prstGeom>
          <a:noFill/>
        </p:spPr>
        <p:txBody>
          <a:bodyPr wrap="square" rtlCol="0">
            <a:spAutoFit/>
          </a:bodyPr>
          <a:lstStyle/>
          <a:p>
            <a:pPr marL="285750" indent="-285750">
              <a:buFont typeface="Arial" panose="020B0604020202020204" pitchFamily="34" charset="0"/>
              <a:buChar char="•"/>
            </a:pPr>
            <a:r>
              <a:rPr lang="en-AU" sz="1600" dirty="0"/>
              <a:t>Perth shares a time zone with 60% of the world’s population. Among these countries are most of WA’s key economic partners including China, Japan, South Korea and Indonesia.</a:t>
            </a:r>
          </a:p>
          <a:p>
            <a:endParaRPr lang="en-AU" sz="1600" dirty="0"/>
          </a:p>
          <a:p>
            <a:pPr marL="285750" indent="-285750">
              <a:buFont typeface="Arial" panose="020B0604020202020204" pitchFamily="34" charset="0"/>
              <a:buChar char="•"/>
            </a:pPr>
            <a:r>
              <a:rPr lang="en-AU" sz="1600" dirty="0"/>
              <a:t>Perth has the largest concentration of global resources companies in Australia, drawn in by the state’s mineral wealth, vibrant economy, attractive investment climate, low sovereign risk and highly skilled local workforce.</a:t>
            </a:r>
          </a:p>
          <a:p>
            <a:endParaRPr lang="en-AU" sz="1600" dirty="0"/>
          </a:p>
          <a:p>
            <a:pPr marL="285750" indent="-285750">
              <a:buFont typeface="Arial" panose="020B0604020202020204" pitchFamily="34" charset="0"/>
              <a:buChar char="•"/>
            </a:pPr>
            <a:r>
              <a:rPr lang="en-AU" sz="1600" dirty="0"/>
              <a:t>The value of exports generated by the WA economy is estimated at $52 billion (41% of national exports). Main exports include iron ore, oil &amp; gas, aluminium, gold, diamonds, lithium, nickel, zinc, cobalt, mineral sands, wheat, beef.</a:t>
            </a:r>
          </a:p>
          <a:p>
            <a:endParaRPr lang="en-AU" sz="1600" dirty="0"/>
          </a:p>
          <a:p>
            <a:pPr marL="285750" indent="-285750">
              <a:buFont typeface="Arial" panose="020B0604020202020204" pitchFamily="34" charset="0"/>
              <a:buChar char="•"/>
            </a:pPr>
            <a:r>
              <a:rPr lang="en-AU" sz="1600" dirty="0"/>
              <a:t>New resource projects planned total $57bn (oil &amp; gas $43bn, iron ore $8bn, lithium $5.7bn).</a:t>
            </a:r>
          </a:p>
          <a:p>
            <a:pPr marL="285750" indent="-285750">
              <a:buFont typeface="Arial" panose="020B0604020202020204" pitchFamily="34" charset="0"/>
              <a:buChar char="•"/>
            </a:pPr>
            <a:endParaRPr lang="en-AU" sz="1600" dirty="0" smtClean="0"/>
          </a:p>
          <a:p>
            <a:pPr marL="285750" indent="-285750">
              <a:buFont typeface="Arial" panose="020B0604020202020204" pitchFamily="34" charset="0"/>
              <a:buChar char="•"/>
            </a:pPr>
            <a:r>
              <a:rPr lang="en-AU" sz="1600" dirty="0" smtClean="0"/>
              <a:t>Perth </a:t>
            </a:r>
            <a:r>
              <a:rPr lang="en-AU" sz="1600" dirty="0"/>
              <a:t>population growth second fastest for Australian capital cities.</a:t>
            </a:r>
          </a:p>
          <a:p>
            <a:r>
              <a:rPr lang="en-AU" sz="1600" dirty="0"/>
              <a:t> </a:t>
            </a:r>
          </a:p>
          <a:p>
            <a:pPr marL="285750" indent="-285750">
              <a:buFont typeface="Arial" panose="020B0604020202020204" pitchFamily="34" charset="0"/>
              <a:buChar char="•"/>
            </a:pPr>
            <a:r>
              <a:rPr lang="en-AU" sz="1600" dirty="0"/>
              <a:t>Major companies like BHP, Rio Tinto and Woodside’s annual profit dominated by their WA business units. </a:t>
            </a:r>
          </a:p>
          <a:p>
            <a:pPr marL="285750" indent="-285750">
              <a:buFont typeface="Arial" panose="020B0604020202020204" pitchFamily="34" charset="0"/>
              <a:buChar char="•"/>
            </a:pPr>
            <a:endParaRPr lang="en-AU" sz="1600" dirty="0"/>
          </a:p>
        </p:txBody>
      </p:sp>
      <p:sp>
        <p:nvSpPr>
          <p:cNvPr id="13" name="TextBox 12">
            <a:extLst>
              <a:ext uri="{FF2B5EF4-FFF2-40B4-BE49-F238E27FC236}">
                <a16:creationId xmlns="" xmlns:a16="http://schemas.microsoft.com/office/drawing/2014/main" id="{1786B0F5-7AD6-4636-BD9C-47D149568D1F}"/>
              </a:ext>
            </a:extLst>
          </p:cNvPr>
          <p:cNvSpPr txBox="1"/>
          <p:nvPr/>
        </p:nvSpPr>
        <p:spPr>
          <a:xfrm>
            <a:off x="556181" y="0"/>
            <a:ext cx="5539818" cy="492443"/>
          </a:xfrm>
          <a:prstGeom prst="rect">
            <a:avLst/>
          </a:prstGeom>
          <a:noFill/>
        </p:spPr>
        <p:txBody>
          <a:bodyPr wrap="square" rtlCol="0">
            <a:spAutoFit/>
          </a:bodyPr>
          <a:lstStyle/>
          <a:p>
            <a:r>
              <a:rPr lang="en-AU" sz="2600" b="1" dirty="0">
                <a:latin typeface="Arial" panose="020B0604020202020204" pitchFamily="34" charset="0"/>
                <a:cs typeface="Arial" panose="020B0604020202020204" pitchFamily="34" charset="0"/>
              </a:rPr>
              <a:t>PERTH ECONOMIC FACTS</a:t>
            </a:r>
          </a:p>
        </p:txBody>
      </p:sp>
      <p:sp>
        <p:nvSpPr>
          <p:cNvPr id="15" name="Rectangle 14">
            <a:extLst>
              <a:ext uri="{FF2B5EF4-FFF2-40B4-BE49-F238E27FC236}">
                <a16:creationId xmlns="" xmlns:a16="http://schemas.microsoft.com/office/drawing/2014/main" id="{F506E6A6-360C-4FE8-9E64-B839C2EC9090}"/>
              </a:ext>
            </a:extLst>
          </p:cNvPr>
          <p:cNvSpPr/>
          <p:nvPr/>
        </p:nvSpPr>
        <p:spPr>
          <a:xfrm>
            <a:off x="1178351" y="6050390"/>
            <a:ext cx="3440783" cy="215444"/>
          </a:xfrm>
          <a:prstGeom prst="rect">
            <a:avLst/>
          </a:prstGeom>
        </p:spPr>
        <p:txBody>
          <a:bodyPr wrap="square">
            <a:spAutoFit/>
          </a:bodyPr>
          <a:lstStyle/>
          <a:p>
            <a:pPr lvl="1"/>
            <a:r>
              <a:rPr lang="en-AU" sz="800" b="1" dirty="0"/>
              <a:t>Source: Government of Western Australia</a:t>
            </a:r>
            <a:endParaRPr lang="en-AU" sz="800" dirty="0"/>
          </a:p>
        </p:txBody>
      </p:sp>
      <p:pic>
        <p:nvPicPr>
          <p:cNvPr id="5" name="Picture 4">
            <a:extLst>
              <a:ext uri="{FF2B5EF4-FFF2-40B4-BE49-F238E27FC236}">
                <a16:creationId xmlns="" xmlns:a16="http://schemas.microsoft.com/office/drawing/2014/main" id="{23CF4675-1A8D-47A6-8D06-EDF790886C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8512" y="-181968"/>
            <a:ext cx="5653488" cy="7039968"/>
          </a:xfrm>
          <a:prstGeom prst="rect">
            <a:avLst/>
          </a:prstGeom>
        </p:spPr>
      </p:pic>
      <p:sp>
        <p:nvSpPr>
          <p:cNvPr id="2" name="Slide Number Placeholder 1">
            <a:extLst>
              <a:ext uri="{FF2B5EF4-FFF2-40B4-BE49-F238E27FC236}">
                <a16:creationId xmlns="" xmlns:a16="http://schemas.microsoft.com/office/drawing/2014/main" id="{F1309E75-0C38-4028-AEA5-F1A4AB9311F2}"/>
              </a:ext>
            </a:extLst>
          </p:cNvPr>
          <p:cNvSpPr>
            <a:spLocks noGrp="1"/>
          </p:cNvSpPr>
          <p:nvPr>
            <p:ph type="sldNum" sz="quarter" idx="12"/>
          </p:nvPr>
        </p:nvSpPr>
        <p:spPr/>
        <p:txBody>
          <a:bodyPr/>
          <a:lstStyle/>
          <a:p>
            <a:fld id="{534EFAFE-A060-46AD-AAD0-975F19231566}" type="slidenum">
              <a:rPr lang="en-AU" smtClean="0"/>
              <a:t>5</a:t>
            </a:fld>
            <a:endParaRPr lang="en-AU"/>
          </a:p>
        </p:txBody>
      </p:sp>
    </p:spTree>
    <p:extLst>
      <p:ext uri="{BB962C8B-B14F-4D97-AF65-F5344CB8AC3E}">
        <p14:creationId xmlns:p14="http://schemas.microsoft.com/office/powerpoint/2010/main" val="39574678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 y="940885"/>
            <a:ext cx="5943615" cy="4837746"/>
          </a:xfrm>
          <a:custGeom>
            <a:avLst/>
            <a:gdLst/>
            <a:ahLst/>
            <a:cxnLst/>
            <a:rect l="l" t="t" r="r" b="b"/>
            <a:pathLst>
              <a:path w="7867650" h="7400925">
                <a:moveTo>
                  <a:pt x="0" y="0"/>
                </a:moveTo>
                <a:lnTo>
                  <a:pt x="7867591" y="0"/>
                </a:lnTo>
                <a:lnTo>
                  <a:pt x="7867591" y="7400925"/>
                </a:lnTo>
                <a:lnTo>
                  <a:pt x="0" y="7400925"/>
                </a:lnTo>
                <a:lnTo>
                  <a:pt x="0" y="0"/>
                </a:lnTo>
                <a:close/>
              </a:path>
            </a:pathLst>
          </a:custGeom>
          <a:solidFill>
            <a:srgbClr val="D9D9D9"/>
          </a:solidFill>
        </p:spPr>
        <p:txBody>
          <a:bodyPr wrap="square" lIns="0" tIns="0" rIns="0" bIns="0" rtlCol="0"/>
          <a:lstStyle/>
          <a:p>
            <a:endParaRPr sz="1200" dirty="0"/>
          </a:p>
        </p:txBody>
      </p:sp>
      <p:cxnSp>
        <p:nvCxnSpPr>
          <p:cNvPr id="9" name="Straight Connector 8">
            <a:extLst>
              <a:ext uri="{FF2B5EF4-FFF2-40B4-BE49-F238E27FC236}">
                <a16:creationId xmlns="" xmlns:a16="http://schemas.microsoft.com/office/drawing/2014/main" id="{B66D52D4-3570-4929-9E7D-6500E5C62DD7}"/>
              </a:ext>
            </a:extLst>
          </p:cNvPr>
          <p:cNvCxnSpPr/>
          <p:nvPr/>
        </p:nvCxnSpPr>
        <p:spPr>
          <a:xfrm>
            <a:off x="1610140" y="6559826"/>
            <a:ext cx="38166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28B23473-2D3B-447C-89DA-102B0D29559E}"/>
              </a:ext>
            </a:extLst>
          </p:cNvPr>
          <p:cNvCxnSpPr/>
          <p:nvPr/>
        </p:nvCxnSpPr>
        <p:spPr>
          <a:xfrm>
            <a:off x="6702287" y="6559826"/>
            <a:ext cx="38166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42C4FDC0-A84F-49AC-A59E-AC9CB7A1329F}"/>
              </a:ext>
            </a:extLst>
          </p:cNvPr>
          <p:cNvSpPr txBox="1"/>
          <p:nvPr/>
        </p:nvSpPr>
        <p:spPr>
          <a:xfrm>
            <a:off x="-1" y="940886"/>
            <a:ext cx="6257774" cy="5262979"/>
          </a:xfrm>
          <a:prstGeom prst="rect">
            <a:avLst/>
          </a:prstGeom>
          <a:noFill/>
        </p:spPr>
        <p:txBody>
          <a:bodyPr wrap="square" rtlCol="0">
            <a:spAutoFit/>
          </a:bodyPr>
          <a:lstStyle/>
          <a:p>
            <a:pPr marL="285750" indent="-285750">
              <a:buFont typeface="Arial" panose="020B0604020202020204" pitchFamily="34" charset="0"/>
              <a:buChar char="•"/>
            </a:pPr>
            <a:r>
              <a:rPr lang="en-AU" sz="1600" dirty="0"/>
              <a:t>Perth welcomes close to 2.4 million international and domestic visitors per year contributing to $3.6 billion of expenditure.</a:t>
            </a:r>
          </a:p>
          <a:p>
            <a:endParaRPr lang="en-AU" sz="1600" dirty="0"/>
          </a:p>
          <a:p>
            <a:pPr marL="285750" indent="-285750">
              <a:buFont typeface="Arial" panose="020B0604020202020204" pitchFamily="34" charset="0"/>
              <a:buChar char="•"/>
            </a:pPr>
            <a:r>
              <a:rPr lang="en-AU" sz="1600" dirty="0"/>
              <a:t>WA enjoys more hours of sunshine than any other capital city in Australia.</a:t>
            </a:r>
          </a:p>
          <a:p>
            <a:endParaRPr lang="en-AU" sz="1600" dirty="0"/>
          </a:p>
          <a:p>
            <a:pPr marL="285750" indent="-285750">
              <a:buFont typeface="Arial" panose="020B0604020202020204" pitchFamily="34" charset="0"/>
              <a:buChar char="•"/>
            </a:pPr>
            <a:r>
              <a:rPr lang="en-AU" sz="1600" dirty="0"/>
              <a:t>WA boasts over 12,500 km of beautiful coastline. </a:t>
            </a:r>
          </a:p>
          <a:p>
            <a:endParaRPr lang="en-AU" sz="1600" dirty="0"/>
          </a:p>
          <a:p>
            <a:pPr marL="285750" indent="-285750">
              <a:buFont typeface="Arial" panose="020B0604020202020204" pitchFamily="34" charset="0"/>
              <a:buChar char="•"/>
            </a:pPr>
            <a:r>
              <a:rPr lang="en-AU" sz="1600" dirty="0"/>
              <a:t>Looking at WA’s top 10 international markets, in the year ending March 2018 there was strong growth in the number of visitors to WA from:</a:t>
            </a:r>
          </a:p>
          <a:p>
            <a:pPr marL="742950" lvl="1" indent="-285750">
              <a:buFont typeface="Arial" panose="020B0604020202020204" pitchFamily="34" charset="0"/>
              <a:buChar char="•"/>
            </a:pPr>
            <a:r>
              <a:rPr lang="en-AU" sz="1600" dirty="0"/>
              <a:t>China (+8.6% visitors)</a:t>
            </a:r>
          </a:p>
          <a:p>
            <a:pPr marL="742950" lvl="1" indent="-285750">
              <a:buFont typeface="Arial" panose="020B0604020202020204" pitchFamily="34" charset="0"/>
              <a:buChar char="•"/>
            </a:pPr>
            <a:r>
              <a:rPr lang="en-AU" sz="1600" dirty="0"/>
              <a:t>India (+12.0% visitors) </a:t>
            </a:r>
            <a:endParaRPr lang="en-AU" sz="1600" dirty="0" smtClean="0"/>
          </a:p>
          <a:p>
            <a:pPr marL="742950" lvl="1" indent="-285750">
              <a:buFont typeface="Arial" panose="020B0604020202020204" pitchFamily="34" charset="0"/>
              <a:buChar char="•"/>
            </a:pPr>
            <a:r>
              <a:rPr lang="en-AU" sz="1600" dirty="0" smtClean="0"/>
              <a:t>Japan </a:t>
            </a:r>
            <a:r>
              <a:rPr lang="en-AU" sz="1600" dirty="0"/>
              <a:t>(+9.9% visitors)</a:t>
            </a:r>
          </a:p>
          <a:p>
            <a:pPr marL="742950" lvl="1" indent="-285750">
              <a:buFont typeface="Arial" panose="020B0604020202020204" pitchFamily="34" charset="0"/>
              <a:buChar char="•"/>
            </a:pPr>
            <a:r>
              <a:rPr lang="en-AU" sz="1600" dirty="0"/>
              <a:t>USA (+3.1% visitors)</a:t>
            </a:r>
          </a:p>
          <a:p>
            <a:pPr marL="285750" indent="-285750">
              <a:buFont typeface="Arial" panose="020B0604020202020204" pitchFamily="34" charset="0"/>
              <a:buChar char="•"/>
            </a:pPr>
            <a:endParaRPr lang="en-AU" sz="1600" dirty="0"/>
          </a:p>
          <a:p>
            <a:pPr marL="285750" indent="-285750">
              <a:buFont typeface="Arial" panose="020B0604020202020204" pitchFamily="34" charset="0"/>
              <a:buChar char="•"/>
            </a:pPr>
            <a:r>
              <a:rPr lang="en-AU" sz="1600" dirty="0"/>
              <a:t>In 2016–17, direct tourism in Western Australia was worth $6.1 billion to the economy (+2.0% compared to 2015–16). </a:t>
            </a:r>
          </a:p>
          <a:p>
            <a:pPr marL="285750" indent="-285750">
              <a:buFont typeface="Arial" panose="020B0604020202020204" pitchFamily="34" charset="0"/>
              <a:buChar char="•"/>
            </a:pPr>
            <a:endParaRPr lang="en-AU" sz="1600" dirty="0"/>
          </a:p>
          <a:p>
            <a:pPr marL="285750" indent="-285750">
              <a:buFont typeface="Arial" panose="020B0604020202020204" pitchFamily="34" charset="0"/>
              <a:buChar char="•"/>
            </a:pPr>
            <a:r>
              <a:rPr lang="en-AU" sz="1600" dirty="0"/>
              <a:t>With 20 new hotels open or under construction tourism is expected to be a big contributor to our economy. </a:t>
            </a:r>
          </a:p>
        </p:txBody>
      </p:sp>
      <p:sp>
        <p:nvSpPr>
          <p:cNvPr id="13" name="TextBox 12">
            <a:extLst>
              <a:ext uri="{FF2B5EF4-FFF2-40B4-BE49-F238E27FC236}">
                <a16:creationId xmlns="" xmlns:a16="http://schemas.microsoft.com/office/drawing/2014/main" id="{1786B0F5-7AD6-4636-BD9C-47D149568D1F}"/>
              </a:ext>
            </a:extLst>
          </p:cNvPr>
          <p:cNvSpPr txBox="1"/>
          <p:nvPr/>
        </p:nvSpPr>
        <p:spPr>
          <a:xfrm>
            <a:off x="596354" y="367464"/>
            <a:ext cx="5661419" cy="707886"/>
          </a:xfrm>
          <a:prstGeom prst="rect">
            <a:avLst/>
          </a:prstGeom>
          <a:noFill/>
        </p:spPr>
        <p:txBody>
          <a:bodyPr wrap="square" rtlCol="0">
            <a:spAutoFit/>
          </a:bodyPr>
          <a:lstStyle/>
          <a:p>
            <a:r>
              <a:rPr lang="en-AU" sz="4000" b="1" dirty="0">
                <a:latin typeface="Arial" panose="020B0604020202020204" pitchFamily="34" charset="0"/>
                <a:cs typeface="Arial" panose="020B0604020202020204" pitchFamily="34" charset="0"/>
              </a:rPr>
              <a:t>PERTH TOURISM</a:t>
            </a:r>
          </a:p>
        </p:txBody>
      </p:sp>
      <p:pic>
        <p:nvPicPr>
          <p:cNvPr id="4" name="Picture 3">
            <a:extLst>
              <a:ext uri="{FF2B5EF4-FFF2-40B4-BE49-F238E27FC236}">
                <a16:creationId xmlns="" xmlns:a16="http://schemas.microsoft.com/office/drawing/2014/main" id="{FA0B82F2-3D16-4626-B9DD-8183591B4172}"/>
              </a:ext>
            </a:extLst>
          </p:cNvPr>
          <p:cNvPicPr>
            <a:picLocks noChangeAspect="1"/>
          </p:cNvPicPr>
          <p:nvPr/>
        </p:nvPicPr>
        <p:blipFill rotWithShape="1">
          <a:blip r:embed="rId2">
            <a:extLst>
              <a:ext uri="{28A0092B-C50C-407E-A947-70E740481C1C}">
                <a14:useLocalDpi xmlns:a14="http://schemas.microsoft.com/office/drawing/2010/main" val="0"/>
              </a:ext>
            </a:extLst>
          </a:blip>
          <a:srcRect t="8525"/>
          <a:stretch/>
        </p:blipFill>
        <p:spPr>
          <a:xfrm>
            <a:off x="6257774" y="145274"/>
            <a:ext cx="5553226" cy="2857409"/>
          </a:xfrm>
          <a:prstGeom prst="rect">
            <a:avLst/>
          </a:prstGeom>
        </p:spPr>
      </p:pic>
      <p:pic>
        <p:nvPicPr>
          <p:cNvPr id="14" name="Picture 13">
            <a:extLst>
              <a:ext uri="{FF2B5EF4-FFF2-40B4-BE49-F238E27FC236}">
                <a16:creationId xmlns="" xmlns:a16="http://schemas.microsoft.com/office/drawing/2014/main" id="{A662CD9E-B571-4EEB-BA2D-95E333CF9D82}"/>
              </a:ext>
            </a:extLst>
          </p:cNvPr>
          <p:cNvPicPr>
            <a:picLocks noChangeAspect="1"/>
          </p:cNvPicPr>
          <p:nvPr/>
        </p:nvPicPr>
        <p:blipFill rotWithShape="1">
          <a:blip r:embed="rId3">
            <a:extLst>
              <a:ext uri="{28A0092B-C50C-407E-A947-70E740481C1C}">
                <a14:useLocalDpi xmlns:a14="http://schemas.microsoft.com/office/drawing/2010/main" val="0"/>
              </a:ext>
            </a:extLst>
          </a:blip>
          <a:srcRect t="15627" b="9214"/>
          <a:stretch/>
        </p:blipFill>
        <p:spPr>
          <a:xfrm>
            <a:off x="6257774" y="3164331"/>
            <a:ext cx="5553225" cy="2795765"/>
          </a:xfrm>
          <a:prstGeom prst="rect">
            <a:avLst/>
          </a:prstGeom>
        </p:spPr>
      </p:pic>
      <p:sp>
        <p:nvSpPr>
          <p:cNvPr id="15" name="Rectangle 14">
            <a:extLst>
              <a:ext uri="{FF2B5EF4-FFF2-40B4-BE49-F238E27FC236}">
                <a16:creationId xmlns="" xmlns:a16="http://schemas.microsoft.com/office/drawing/2014/main" id="{F506E6A6-360C-4FE8-9E64-B839C2EC9090}"/>
              </a:ext>
            </a:extLst>
          </p:cNvPr>
          <p:cNvSpPr/>
          <p:nvPr/>
        </p:nvSpPr>
        <p:spPr>
          <a:xfrm>
            <a:off x="240568" y="5360897"/>
            <a:ext cx="3277885" cy="215444"/>
          </a:xfrm>
          <a:prstGeom prst="rect">
            <a:avLst/>
          </a:prstGeom>
        </p:spPr>
        <p:txBody>
          <a:bodyPr wrap="square">
            <a:spAutoFit/>
          </a:bodyPr>
          <a:lstStyle/>
          <a:p>
            <a:pPr lvl="1"/>
            <a:r>
              <a:rPr lang="en-AU" sz="800" b="1" dirty="0"/>
              <a:t>Source: </a:t>
            </a:r>
            <a:r>
              <a:rPr lang="en-AU" sz="800" dirty="0"/>
              <a:t>Tourism WA</a:t>
            </a:r>
          </a:p>
        </p:txBody>
      </p:sp>
      <p:sp>
        <p:nvSpPr>
          <p:cNvPr id="2" name="Slide Number Placeholder 1">
            <a:extLst>
              <a:ext uri="{FF2B5EF4-FFF2-40B4-BE49-F238E27FC236}">
                <a16:creationId xmlns="" xmlns:a16="http://schemas.microsoft.com/office/drawing/2014/main" id="{A2AF4A0B-6847-4332-BE5D-145CBD042ED4}"/>
              </a:ext>
            </a:extLst>
          </p:cNvPr>
          <p:cNvSpPr>
            <a:spLocks noGrp="1"/>
          </p:cNvSpPr>
          <p:nvPr>
            <p:ph type="sldNum" sz="quarter" idx="12"/>
          </p:nvPr>
        </p:nvSpPr>
        <p:spPr/>
        <p:txBody>
          <a:bodyPr/>
          <a:lstStyle/>
          <a:p>
            <a:fld id="{534EFAFE-A060-46AD-AAD0-975F19231566}" type="slidenum">
              <a:rPr lang="en-AU" smtClean="0"/>
              <a:t>6</a:t>
            </a:fld>
            <a:endParaRPr lang="en-AU"/>
          </a:p>
        </p:txBody>
      </p:sp>
    </p:spTree>
    <p:extLst>
      <p:ext uri="{BB962C8B-B14F-4D97-AF65-F5344CB8AC3E}">
        <p14:creationId xmlns:p14="http://schemas.microsoft.com/office/powerpoint/2010/main" val="35162141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 xmlns:a16="http://schemas.microsoft.com/office/drawing/2014/main" id="{B66D52D4-3570-4929-9E7D-6500E5C62DD7}"/>
              </a:ext>
            </a:extLst>
          </p:cNvPr>
          <p:cNvCxnSpPr/>
          <p:nvPr/>
        </p:nvCxnSpPr>
        <p:spPr>
          <a:xfrm>
            <a:off x="1610140" y="6559826"/>
            <a:ext cx="38166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28B23473-2D3B-447C-89DA-102B0D29559E}"/>
              </a:ext>
            </a:extLst>
          </p:cNvPr>
          <p:cNvCxnSpPr/>
          <p:nvPr/>
        </p:nvCxnSpPr>
        <p:spPr>
          <a:xfrm>
            <a:off x="6702287" y="6559826"/>
            <a:ext cx="38166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42C4FDC0-A84F-49AC-A59E-AC9CB7A1329F}"/>
              </a:ext>
            </a:extLst>
          </p:cNvPr>
          <p:cNvSpPr txBox="1"/>
          <p:nvPr/>
        </p:nvSpPr>
        <p:spPr>
          <a:xfrm>
            <a:off x="240569" y="678730"/>
            <a:ext cx="11951432" cy="6078587"/>
          </a:xfrm>
          <a:prstGeom prst="rect">
            <a:avLst/>
          </a:prstGeom>
          <a:noFill/>
        </p:spPr>
        <p:txBody>
          <a:bodyPr wrap="square" rtlCol="0">
            <a:spAutoFit/>
          </a:bodyPr>
          <a:lstStyle/>
          <a:p>
            <a:r>
              <a:rPr lang="en-AU" sz="1400" dirty="0"/>
              <a:t>Perth has four universities with campus locations spread across inner and outer suburbs. All universities are accessible by train or bus from Perth Hub. Perth Hub offers convenience and safety for students in the heart of the City with direct access to Perth’s entertainment district. </a:t>
            </a:r>
          </a:p>
          <a:p>
            <a:endParaRPr lang="en-AU" sz="1400" dirty="0"/>
          </a:p>
          <a:p>
            <a:r>
              <a:rPr lang="en-AU" sz="1400" b="1" dirty="0"/>
              <a:t>University of Western Australia (5.5km from Perth Hub)</a:t>
            </a:r>
            <a:endParaRPr lang="en-AU" sz="1400" dirty="0"/>
          </a:p>
          <a:p>
            <a:r>
              <a:rPr lang="en-AU" sz="1400" dirty="0"/>
              <a:t>UWA is Perth’s most prestigious university and is ranked as one of Australia’s best. UWA is 15minutes by bus from the city centre and King’s Park.</a:t>
            </a:r>
          </a:p>
          <a:p>
            <a:pPr marL="285750" indent="-285750">
              <a:buFont typeface="Arial" panose="020B0604020202020204" pitchFamily="34" charset="0"/>
              <a:buChar char="•"/>
            </a:pPr>
            <a:r>
              <a:rPr lang="en-AU" sz="1400" dirty="0"/>
              <a:t>International enrolments – 5,241</a:t>
            </a:r>
          </a:p>
          <a:p>
            <a:pPr marL="285750" indent="-285750">
              <a:buFont typeface="Arial" panose="020B0604020202020204" pitchFamily="34" charset="0"/>
              <a:buChar char="•"/>
            </a:pPr>
            <a:r>
              <a:rPr lang="en-AU" sz="1400" dirty="0"/>
              <a:t>International % of enrolments - 20.5%</a:t>
            </a:r>
          </a:p>
          <a:p>
            <a:pPr marL="285750" indent="-285750">
              <a:buFont typeface="Arial" panose="020B0604020202020204" pitchFamily="34" charset="0"/>
              <a:buChar char="•"/>
            </a:pPr>
            <a:endParaRPr lang="en-AU" sz="1400" dirty="0"/>
          </a:p>
          <a:p>
            <a:r>
              <a:rPr lang="en-AU" sz="1400" b="1" dirty="0"/>
              <a:t>Curtin University (9.8km from Perth Hub)</a:t>
            </a:r>
            <a:endParaRPr lang="en-AU" sz="1400" dirty="0"/>
          </a:p>
          <a:p>
            <a:r>
              <a:rPr lang="en-AU" sz="1400" dirty="0"/>
              <a:t>Curtin University is easily Perth’s largest, with around 40,000 students. More than a third of them are from overseas. The university has a strong reputation for research internationally and has facilities in Sydney and Asia. Its main campus is in Bentley, 8 km south-east of the CBD.</a:t>
            </a:r>
          </a:p>
          <a:p>
            <a:pPr marL="285750" indent="-285750">
              <a:buFont typeface="Arial" panose="020B0604020202020204" pitchFamily="34" charset="0"/>
              <a:buChar char="•"/>
            </a:pPr>
            <a:r>
              <a:rPr lang="en-AU" sz="1400" dirty="0"/>
              <a:t>International enrolments - 15,598</a:t>
            </a:r>
          </a:p>
          <a:p>
            <a:pPr marL="285750" indent="-285750">
              <a:buFont typeface="Arial" panose="020B0604020202020204" pitchFamily="34" charset="0"/>
              <a:buChar char="•"/>
            </a:pPr>
            <a:r>
              <a:rPr lang="en-AU" sz="1400" dirty="0"/>
              <a:t>International % - 32.3%</a:t>
            </a:r>
          </a:p>
          <a:p>
            <a:endParaRPr lang="en-AU" sz="1400" dirty="0"/>
          </a:p>
          <a:p>
            <a:r>
              <a:rPr lang="en-AU" sz="1400" b="1" dirty="0"/>
              <a:t>Murdoch University (16km from Perth Hub)</a:t>
            </a:r>
            <a:endParaRPr lang="en-AU" sz="1400" dirty="0"/>
          </a:p>
          <a:p>
            <a:r>
              <a:rPr lang="en-AU" sz="1400" dirty="0"/>
              <a:t>Murdoch University is based at a large rural property in Perth’s southern suburbs. The university accepts large numbers of international students at the undergraduate level. Close to half of the students are studying abroad in Australia.</a:t>
            </a:r>
          </a:p>
          <a:p>
            <a:pPr marL="285750" indent="-285750">
              <a:buFont typeface="Arial" panose="020B0604020202020204" pitchFamily="34" charset="0"/>
              <a:buChar char="•"/>
            </a:pPr>
            <a:r>
              <a:rPr lang="en-AU" sz="1400" dirty="0"/>
              <a:t>International enrolments - 9,809	</a:t>
            </a:r>
          </a:p>
          <a:p>
            <a:pPr marL="285750" indent="-285750">
              <a:buFont typeface="Arial" panose="020B0604020202020204" pitchFamily="34" charset="0"/>
              <a:buChar char="•"/>
            </a:pPr>
            <a:r>
              <a:rPr lang="en-AU" sz="1400" dirty="0"/>
              <a:t>International % - 40.6%</a:t>
            </a:r>
          </a:p>
          <a:p>
            <a:endParaRPr lang="en-AU" sz="1400" dirty="0"/>
          </a:p>
          <a:p>
            <a:r>
              <a:rPr lang="en-AU" sz="1400" b="1" dirty="0"/>
              <a:t>Edith Cowan University (25km from Perth Hub)</a:t>
            </a:r>
            <a:endParaRPr lang="en-AU" sz="1400" dirty="0"/>
          </a:p>
          <a:p>
            <a:r>
              <a:rPr lang="en-AU" sz="1400" dirty="0"/>
              <a:t>ECU has its main campus at Joondalup in Perth’s northern outskirts. It also has an inner city campus. The university is teaching focused and achieves high course ratings.</a:t>
            </a:r>
          </a:p>
          <a:p>
            <a:pPr marL="285750" indent="-285750">
              <a:buFont typeface="Arial" panose="020B0604020202020204" pitchFamily="34" charset="0"/>
              <a:buChar char="•"/>
            </a:pPr>
            <a:r>
              <a:rPr lang="en-AU" sz="1400" dirty="0"/>
              <a:t>International enrolments– 4,239	</a:t>
            </a:r>
          </a:p>
          <a:p>
            <a:pPr marL="285750" indent="-285750">
              <a:buFont typeface="Arial" panose="020B0604020202020204" pitchFamily="34" charset="0"/>
              <a:buChar char="•"/>
            </a:pPr>
            <a:r>
              <a:rPr lang="en-AU" sz="1400" dirty="0"/>
              <a:t>International % - 16%</a:t>
            </a:r>
          </a:p>
          <a:p>
            <a:endParaRPr lang="en-AU" sz="1300" b="1" dirty="0"/>
          </a:p>
          <a:p>
            <a:endParaRPr lang="en-AU" sz="1300" b="1" dirty="0"/>
          </a:p>
          <a:p>
            <a:endParaRPr lang="en-AU" sz="1300" dirty="0"/>
          </a:p>
        </p:txBody>
      </p:sp>
      <p:sp>
        <p:nvSpPr>
          <p:cNvPr id="13" name="TextBox 12">
            <a:extLst>
              <a:ext uri="{FF2B5EF4-FFF2-40B4-BE49-F238E27FC236}">
                <a16:creationId xmlns="" xmlns:a16="http://schemas.microsoft.com/office/drawing/2014/main" id="{1786B0F5-7AD6-4636-BD9C-47D149568D1F}"/>
              </a:ext>
            </a:extLst>
          </p:cNvPr>
          <p:cNvSpPr txBox="1"/>
          <p:nvPr/>
        </p:nvSpPr>
        <p:spPr>
          <a:xfrm>
            <a:off x="605110" y="133048"/>
            <a:ext cx="10367690" cy="707886"/>
          </a:xfrm>
          <a:prstGeom prst="rect">
            <a:avLst/>
          </a:prstGeom>
          <a:noFill/>
        </p:spPr>
        <p:txBody>
          <a:bodyPr wrap="square" rtlCol="0">
            <a:spAutoFit/>
          </a:bodyPr>
          <a:lstStyle/>
          <a:p>
            <a:r>
              <a:rPr lang="en-AU" sz="4000" b="1" dirty="0">
                <a:latin typeface="Arial" panose="020B0604020202020204" pitchFamily="34" charset="0"/>
                <a:cs typeface="Arial" panose="020B0604020202020204" pitchFamily="34" charset="0"/>
              </a:rPr>
              <a:t>PERTH </a:t>
            </a:r>
            <a:r>
              <a:rPr lang="en-AU" sz="4000" b="1" dirty="0" smtClean="0">
                <a:latin typeface="Arial" panose="020B0604020202020204" pitchFamily="34" charset="0"/>
                <a:cs typeface="Arial" panose="020B0604020202020204" pitchFamily="34" charset="0"/>
              </a:rPr>
              <a:t>INTERNATIONAL </a:t>
            </a:r>
            <a:r>
              <a:rPr lang="en-AU" sz="4000" b="1" dirty="0">
                <a:latin typeface="Arial" panose="020B0604020202020204" pitchFamily="34" charset="0"/>
                <a:cs typeface="Arial" panose="020B0604020202020204" pitchFamily="34" charset="0"/>
              </a:rPr>
              <a:t>STUDENTS</a:t>
            </a:r>
          </a:p>
        </p:txBody>
      </p:sp>
      <p:sp>
        <p:nvSpPr>
          <p:cNvPr id="15" name="Rectangle 14">
            <a:extLst>
              <a:ext uri="{FF2B5EF4-FFF2-40B4-BE49-F238E27FC236}">
                <a16:creationId xmlns="" xmlns:a16="http://schemas.microsoft.com/office/drawing/2014/main" id="{F506E6A6-360C-4FE8-9E64-B839C2EC9090}"/>
              </a:ext>
            </a:extLst>
          </p:cNvPr>
          <p:cNvSpPr/>
          <p:nvPr/>
        </p:nvSpPr>
        <p:spPr>
          <a:xfrm rot="10800000" flipV="1">
            <a:off x="1762812" y="6140668"/>
            <a:ext cx="3827283" cy="215444"/>
          </a:xfrm>
          <a:prstGeom prst="rect">
            <a:avLst/>
          </a:prstGeom>
        </p:spPr>
        <p:txBody>
          <a:bodyPr wrap="square">
            <a:spAutoFit/>
          </a:bodyPr>
          <a:lstStyle/>
          <a:p>
            <a:pPr lvl="1"/>
            <a:r>
              <a:rPr lang="en-AU" sz="800" b="1" dirty="0"/>
              <a:t>Source: </a:t>
            </a:r>
            <a:r>
              <a:rPr lang="en-AU" sz="800" dirty="0"/>
              <a:t>Australian Universities Website</a:t>
            </a:r>
          </a:p>
        </p:txBody>
      </p:sp>
      <p:sp>
        <p:nvSpPr>
          <p:cNvPr id="2" name="Slide Number Placeholder 1">
            <a:extLst>
              <a:ext uri="{FF2B5EF4-FFF2-40B4-BE49-F238E27FC236}">
                <a16:creationId xmlns="" xmlns:a16="http://schemas.microsoft.com/office/drawing/2014/main" id="{606ED6F5-7308-4443-9737-5EDF05BF750A}"/>
              </a:ext>
            </a:extLst>
          </p:cNvPr>
          <p:cNvSpPr>
            <a:spLocks noGrp="1"/>
          </p:cNvSpPr>
          <p:nvPr>
            <p:ph type="sldNum" sz="quarter" idx="12"/>
          </p:nvPr>
        </p:nvSpPr>
        <p:spPr/>
        <p:txBody>
          <a:bodyPr/>
          <a:lstStyle/>
          <a:p>
            <a:endParaRPr lang="en-AU" dirty="0"/>
          </a:p>
        </p:txBody>
      </p:sp>
    </p:spTree>
    <p:extLst>
      <p:ext uri="{BB962C8B-B14F-4D97-AF65-F5344CB8AC3E}">
        <p14:creationId xmlns:p14="http://schemas.microsoft.com/office/powerpoint/2010/main" val="865952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42C4FDC0-A84F-49AC-A59E-AC9CB7A1329F}"/>
              </a:ext>
            </a:extLst>
          </p:cNvPr>
          <p:cNvSpPr txBox="1"/>
          <p:nvPr/>
        </p:nvSpPr>
        <p:spPr>
          <a:xfrm>
            <a:off x="1" y="1122723"/>
            <a:ext cx="11310150" cy="2862322"/>
          </a:xfrm>
          <a:prstGeom prst="rect">
            <a:avLst/>
          </a:prstGeom>
          <a:noFill/>
        </p:spPr>
        <p:txBody>
          <a:bodyPr wrap="square" rtlCol="0">
            <a:spAutoFit/>
          </a:bodyPr>
          <a:lstStyle/>
          <a:p>
            <a:pPr marL="285750" indent="-285750" algn="ctr">
              <a:buFont typeface="Arial" panose="020B0604020202020204" pitchFamily="34" charset="0"/>
              <a:buChar char="•"/>
            </a:pPr>
            <a:r>
              <a:rPr lang="en-AU" dirty="0">
                <a:solidFill>
                  <a:srgbClr val="FF0000"/>
                </a:solidFill>
              </a:rPr>
              <a:t>Perth’s amazing new living and lifestyle precinct is coming to life. </a:t>
            </a:r>
          </a:p>
          <a:p>
            <a:pPr marL="285750" indent="-285750" algn="ctr">
              <a:buFont typeface="Arial" panose="020B0604020202020204" pitchFamily="34" charset="0"/>
              <a:buChar char="•"/>
            </a:pPr>
            <a:r>
              <a:rPr lang="en-AU" dirty="0">
                <a:solidFill>
                  <a:srgbClr val="FF0000"/>
                </a:solidFill>
              </a:rPr>
              <a:t>Transport and entertainment infrastructure is complete. </a:t>
            </a:r>
          </a:p>
          <a:p>
            <a:pPr marL="285750" indent="-285750" algn="ctr">
              <a:buFont typeface="Arial" panose="020B0604020202020204" pitchFamily="34" charset="0"/>
              <a:buChar char="•"/>
            </a:pPr>
            <a:r>
              <a:rPr lang="en-AU" dirty="0">
                <a:solidFill>
                  <a:srgbClr val="FF0000"/>
                </a:solidFill>
              </a:rPr>
              <a:t>Far East Consortium launch their Dorsett Hotel and Perth Hub residential tower, to be built together bringing residents and tourists to City Link.</a:t>
            </a:r>
          </a:p>
          <a:p>
            <a:pPr marL="285750" indent="-285750" algn="ctr">
              <a:buFont typeface="Arial" panose="020B0604020202020204" pitchFamily="34" charset="0"/>
              <a:buChar char="•"/>
            </a:pPr>
            <a:r>
              <a:rPr lang="en-AU" dirty="0">
                <a:solidFill>
                  <a:srgbClr val="FF0000"/>
                </a:solidFill>
              </a:rPr>
              <a:t>Perth City Link connects Perth’s CBD with entertainment precinct Northbridge.</a:t>
            </a:r>
          </a:p>
          <a:p>
            <a:pPr marL="285750" indent="-285750" algn="ctr">
              <a:buFont typeface="Arial" panose="020B0604020202020204" pitchFamily="34" charset="0"/>
              <a:buChar char="•"/>
            </a:pPr>
            <a:r>
              <a:rPr lang="en-AU" dirty="0">
                <a:solidFill>
                  <a:srgbClr val="FF0000"/>
                </a:solidFill>
              </a:rPr>
              <a:t>The area, once just a network of bus and train connections, will boast new transport and pedestrian connections, hotels, apartments and offices, changing the way residents interact with the city.</a:t>
            </a:r>
          </a:p>
          <a:p>
            <a:pPr marL="285750" indent="-285750" algn="ctr">
              <a:buFont typeface="Arial" panose="020B0604020202020204" pitchFamily="34" charset="0"/>
              <a:buChar char="•"/>
            </a:pPr>
            <a:r>
              <a:rPr lang="en-AU" dirty="0">
                <a:solidFill>
                  <a:srgbClr val="FF0000"/>
                </a:solidFill>
              </a:rPr>
              <a:t>Once complete, the area will become a world-class entertainment precinct and transit hub. </a:t>
            </a:r>
          </a:p>
          <a:p>
            <a:pPr marL="285750" indent="-285750" algn="ctr">
              <a:buFont typeface="Arial" panose="020B0604020202020204" pitchFamily="34" charset="0"/>
              <a:buChar char="•"/>
            </a:pPr>
            <a:r>
              <a:rPr lang="en-AU" dirty="0">
                <a:solidFill>
                  <a:srgbClr val="FF0000"/>
                </a:solidFill>
              </a:rPr>
              <a:t>Community facilities on offer including a 24-hour gym and childcare. </a:t>
            </a:r>
          </a:p>
          <a:p>
            <a:endParaRPr lang="en-AU" b="1" dirty="0">
              <a:solidFill>
                <a:srgbClr val="FF0000"/>
              </a:solidFill>
            </a:endParaRPr>
          </a:p>
        </p:txBody>
      </p:sp>
      <p:sp>
        <p:nvSpPr>
          <p:cNvPr id="13" name="TextBox 12">
            <a:extLst>
              <a:ext uri="{FF2B5EF4-FFF2-40B4-BE49-F238E27FC236}">
                <a16:creationId xmlns="" xmlns:a16="http://schemas.microsoft.com/office/drawing/2014/main" id="{1786B0F5-7AD6-4636-BD9C-47D149568D1F}"/>
              </a:ext>
            </a:extLst>
          </p:cNvPr>
          <p:cNvSpPr txBox="1"/>
          <p:nvPr/>
        </p:nvSpPr>
        <p:spPr>
          <a:xfrm>
            <a:off x="3082565" y="507364"/>
            <a:ext cx="7145516" cy="707886"/>
          </a:xfrm>
          <a:prstGeom prst="rect">
            <a:avLst/>
          </a:prstGeom>
          <a:noFill/>
        </p:spPr>
        <p:txBody>
          <a:bodyPr wrap="square" rtlCol="0">
            <a:spAutoFit/>
          </a:bodyPr>
          <a:lstStyle/>
          <a:p>
            <a:r>
              <a:rPr lang="en-AU" sz="4000" b="1" dirty="0">
                <a:latin typeface="Arial" panose="020B0604020202020204" pitchFamily="34" charset="0"/>
                <a:cs typeface="Arial" panose="020B0604020202020204" pitchFamily="34" charset="0"/>
              </a:rPr>
              <a:t>PERTH CITY LINK</a:t>
            </a:r>
          </a:p>
        </p:txBody>
      </p:sp>
      <p:sp>
        <p:nvSpPr>
          <p:cNvPr id="15" name="Rectangle 14">
            <a:extLst>
              <a:ext uri="{FF2B5EF4-FFF2-40B4-BE49-F238E27FC236}">
                <a16:creationId xmlns="" xmlns:a16="http://schemas.microsoft.com/office/drawing/2014/main" id="{F506E6A6-360C-4FE8-9E64-B839C2EC9090}"/>
              </a:ext>
            </a:extLst>
          </p:cNvPr>
          <p:cNvSpPr/>
          <p:nvPr/>
        </p:nvSpPr>
        <p:spPr>
          <a:xfrm rot="10800000" flipV="1">
            <a:off x="141403" y="3551673"/>
            <a:ext cx="2017336" cy="338554"/>
          </a:xfrm>
          <a:prstGeom prst="rect">
            <a:avLst/>
          </a:prstGeom>
        </p:spPr>
        <p:txBody>
          <a:bodyPr wrap="square">
            <a:spAutoFit/>
          </a:bodyPr>
          <a:lstStyle/>
          <a:p>
            <a:pPr lvl="1"/>
            <a:r>
              <a:rPr lang="en-AU" sz="800" b="1" dirty="0"/>
              <a:t>Source: </a:t>
            </a:r>
            <a:r>
              <a:rPr lang="en-AU" sz="800" dirty="0"/>
              <a:t>Metropolitan Redevelopment Authority </a:t>
            </a:r>
          </a:p>
        </p:txBody>
      </p:sp>
      <p:pic>
        <p:nvPicPr>
          <p:cNvPr id="5" name="Picture 4">
            <a:extLst>
              <a:ext uri="{FF2B5EF4-FFF2-40B4-BE49-F238E27FC236}">
                <a16:creationId xmlns="" xmlns:a16="http://schemas.microsoft.com/office/drawing/2014/main" id="{17102DC3-A366-4C3B-A1E9-357B3CE6B497}"/>
              </a:ext>
            </a:extLst>
          </p:cNvPr>
          <p:cNvPicPr>
            <a:picLocks noChangeAspect="1"/>
          </p:cNvPicPr>
          <p:nvPr/>
        </p:nvPicPr>
        <p:blipFill rotWithShape="1">
          <a:blip r:embed="rId3">
            <a:extLst>
              <a:ext uri="{28A0092B-C50C-407E-A947-70E740481C1C}">
                <a14:useLocalDpi xmlns:a14="http://schemas.microsoft.com/office/drawing/2010/main" val="0"/>
              </a:ext>
            </a:extLst>
          </a:blip>
          <a:srcRect t="11125" b="9290"/>
          <a:stretch/>
        </p:blipFill>
        <p:spPr>
          <a:xfrm>
            <a:off x="2774278" y="3939964"/>
            <a:ext cx="6945673" cy="3224126"/>
          </a:xfrm>
          <a:prstGeom prst="rect">
            <a:avLst/>
          </a:prstGeom>
        </p:spPr>
      </p:pic>
      <p:sp>
        <p:nvSpPr>
          <p:cNvPr id="2" name="Slide Number Placeholder 1">
            <a:extLst>
              <a:ext uri="{FF2B5EF4-FFF2-40B4-BE49-F238E27FC236}">
                <a16:creationId xmlns="" xmlns:a16="http://schemas.microsoft.com/office/drawing/2014/main" id="{63D942C8-A54F-442E-A48A-DE45B9ED17D1}"/>
              </a:ext>
            </a:extLst>
          </p:cNvPr>
          <p:cNvSpPr>
            <a:spLocks noGrp="1"/>
          </p:cNvSpPr>
          <p:nvPr>
            <p:ph type="sldNum" sz="quarter" idx="12"/>
          </p:nvPr>
        </p:nvSpPr>
        <p:spPr/>
        <p:txBody>
          <a:bodyPr/>
          <a:lstStyle/>
          <a:p>
            <a:endParaRPr lang="en-AU" dirty="0"/>
          </a:p>
        </p:txBody>
      </p:sp>
    </p:spTree>
    <p:extLst>
      <p:ext uri="{BB962C8B-B14F-4D97-AF65-F5344CB8AC3E}">
        <p14:creationId xmlns:p14="http://schemas.microsoft.com/office/powerpoint/2010/main" val="10683536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98514" y="1143787"/>
            <a:ext cx="5499644" cy="3419036"/>
          </a:xfrm>
          <a:custGeom>
            <a:avLst/>
            <a:gdLst/>
            <a:ahLst/>
            <a:cxnLst/>
            <a:rect l="l" t="t" r="r" b="b"/>
            <a:pathLst>
              <a:path w="7867650" h="7400925">
                <a:moveTo>
                  <a:pt x="0" y="0"/>
                </a:moveTo>
                <a:lnTo>
                  <a:pt x="7867591" y="0"/>
                </a:lnTo>
                <a:lnTo>
                  <a:pt x="7867591" y="7400925"/>
                </a:lnTo>
                <a:lnTo>
                  <a:pt x="0" y="7400925"/>
                </a:lnTo>
                <a:lnTo>
                  <a:pt x="0" y="0"/>
                </a:lnTo>
                <a:close/>
              </a:path>
            </a:pathLst>
          </a:custGeom>
          <a:solidFill>
            <a:srgbClr val="D9D9D9"/>
          </a:solidFill>
        </p:spPr>
        <p:txBody>
          <a:bodyPr wrap="square" lIns="0" tIns="0" rIns="0" bIns="0" rtlCol="0"/>
          <a:lstStyle/>
          <a:p>
            <a:endParaRPr sz="1200"/>
          </a:p>
        </p:txBody>
      </p:sp>
      <p:sp>
        <p:nvSpPr>
          <p:cNvPr id="6" name="TextBox 5">
            <a:extLst>
              <a:ext uri="{FF2B5EF4-FFF2-40B4-BE49-F238E27FC236}">
                <a16:creationId xmlns="" xmlns:a16="http://schemas.microsoft.com/office/drawing/2014/main" id="{42C4FDC0-A84F-49AC-A59E-AC9CB7A1329F}"/>
              </a:ext>
            </a:extLst>
          </p:cNvPr>
          <p:cNvSpPr txBox="1"/>
          <p:nvPr/>
        </p:nvSpPr>
        <p:spPr>
          <a:xfrm>
            <a:off x="876693" y="1195684"/>
            <a:ext cx="5219307" cy="3331627"/>
          </a:xfrm>
          <a:prstGeom prst="rect">
            <a:avLst/>
          </a:prstGeom>
          <a:noFill/>
        </p:spPr>
        <p:txBody>
          <a:bodyPr wrap="square" rtlCol="0">
            <a:spAutoFit/>
          </a:bodyPr>
          <a:lstStyle/>
          <a:p>
            <a:pPr marL="285750" indent="-285750">
              <a:buFont typeface="Arial" panose="020B0604020202020204" pitchFamily="34" charset="0"/>
              <a:buChar char="•"/>
            </a:pPr>
            <a:r>
              <a:rPr lang="en-AU" sz="1300" dirty="0"/>
              <a:t>4.4km from Perth Hub, direct bus and train connections available. </a:t>
            </a:r>
          </a:p>
          <a:p>
            <a:endParaRPr lang="en-AU" sz="1300" dirty="0"/>
          </a:p>
          <a:p>
            <a:pPr marL="285750" indent="-285750">
              <a:buFont typeface="Arial" panose="020B0604020202020204" pitchFamily="34" charset="0"/>
              <a:buChar char="•"/>
            </a:pPr>
            <a:r>
              <a:rPr lang="en-AU" sz="1300" dirty="0"/>
              <a:t>The stadium has a capacity of 60,000 people, making it the third largest stadium in Australia.</a:t>
            </a:r>
          </a:p>
          <a:p>
            <a:endParaRPr lang="en-AU" sz="1300" dirty="0"/>
          </a:p>
          <a:p>
            <a:pPr marL="285750" indent="-285750">
              <a:buFont typeface="Arial" panose="020B0604020202020204" pitchFamily="34" charset="0"/>
              <a:buChar char="•"/>
            </a:pPr>
            <a:r>
              <a:rPr lang="en-AU" sz="1300" dirty="0"/>
              <a:t>Primarily used for Football and Cricket, whilst also hosting major concerts and other entertainment events.</a:t>
            </a:r>
          </a:p>
          <a:p>
            <a:r>
              <a:rPr lang="en-AU" sz="1300" dirty="0"/>
              <a:t> </a:t>
            </a:r>
          </a:p>
          <a:p>
            <a:pPr marL="285750" indent="-285750">
              <a:buFont typeface="Arial" panose="020B0604020202020204" pitchFamily="34" charset="0"/>
              <a:buChar char="•"/>
            </a:pPr>
            <a:r>
              <a:rPr lang="en-AU" sz="1300" dirty="0"/>
              <a:t>The stadium boasts the widest range of seating and hospitality options of any stadium in Australia. </a:t>
            </a:r>
          </a:p>
          <a:p>
            <a:endParaRPr lang="en-AU" sz="1300" dirty="0"/>
          </a:p>
          <a:p>
            <a:pPr marL="285750" indent="-285750">
              <a:buFont typeface="Arial" panose="020B0604020202020204" pitchFamily="34" charset="0"/>
              <a:buChar char="•"/>
            </a:pPr>
            <a:r>
              <a:rPr lang="en-AU" sz="1300" dirty="0"/>
              <a:t>Optus Stadium is accessible via public transport, with its own six-platform Stadium Train Station and the Swan River Pedestrian Bridge.</a:t>
            </a:r>
          </a:p>
          <a:p>
            <a:pPr marL="285750" indent="-285750">
              <a:buFont typeface="Arial" panose="020B0604020202020204" pitchFamily="34" charset="0"/>
              <a:buChar char="•"/>
            </a:pPr>
            <a:endParaRPr lang="en-AU" sz="1300" dirty="0"/>
          </a:p>
          <a:p>
            <a:pPr marL="285750" indent="-285750">
              <a:buFont typeface="Arial" panose="020B0604020202020204" pitchFamily="34" charset="0"/>
              <a:buChar char="•"/>
            </a:pPr>
            <a:r>
              <a:rPr lang="en-AU" sz="1300" dirty="0"/>
              <a:t>The stadium is 400m from Crown Perth Casino.</a:t>
            </a:r>
          </a:p>
          <a:p>
            <a:endParaRPr lang="en-AU" sz="1300" dirty="0"/>
          </a:p>
        </p:txBody>
      </p:sp>
      <p:sp>
        <p:nvSpPr>
          <p:cNvPr id="13" name="TextBox 12">
            <a:extLst>
              <a:ext uri="{FF2B5EF4-FFF2-40B4-BE49-F238E27FC236}">
                <a16:creationId xmlns="" xmlns:a16="http://schemas.microsoft.com/office/drawing/2014/main" id="{1786B0F5-7AD6-4636-BD9C-47D149568D1F}"/>
              </a:ext>
            </a:extLst>
          </p:cNvPr>
          <p:cNvSpPr txBox="1"/>
          <p:nvPr/>
        </p:nvSpPr>
        <p:spPr>
          <a:xfrm>
            <a:off x="596355" y="567168"/>
            <a:ext cx="5499644" cy="707886"/>
          </a:xfrm>
          <a:prstGeom prst="rect">
            <a:avLst/>
          </a:prstGeom>
          <a:noFill/>
        </p:spPr>
        <p:txBody>
          <a:bodyPr wrap="square" rtlCol="0">
            <a:spAutoFit/>
          </a:bodyPr>
          <a:lstStyle/>
          <a:p>
            <a:r>
              <a:rPr lang="en-AU" sz="4000" b="1" dirty="0">
                <a:latin typeface="Arial" panose="020B0604020202020204" pitchFamily="34" charset="0"/>
                <a:cs typeface="Arial" panose="020B0604020202020204" pitchFamily="34" charset="0"/>
              </a:rPr>
              <a:t>OPTUS </a:t>
            </a:r>
            <a:r>
              <a:rPr lang="en-AU" sz="4000" b="1" dirty="0" smtClean="0">
                <a:latin typeface="Arial" panose="020B0604020202020204" pitchFamily="34" charset="0"/>
                <a:cs typeface="Arial" panose="020B0604020202020204" pitchFamily="34" charset="0"/>
              </a:rPr>
              <a:t>STADIUM:</a:t>
            </a:r>
            <a:endParaRPr lang="en-AU" sz="4000" b="1"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 xmlns:a16="http://schemas.microsoft.com/office/drawing/2014/main" id="{F506E6A6-360C-4FE8-9E64-B839C2EC9090}"/>
              </a:ext>
            </a:extLst>
          </p:cNvPr>
          <p:cNvSpPr/>
          <p:nvPr/>
        </p:nvSpPr>
        <p:spPr>
          <a:xfrm>
            <a:off x="214841" y="4311867"/>
            <a:ext cx="3277885" cy="215444"/>
          </a:xfrm>
          <a:prstGeom prst="rect">
            <a:avLst/>
          </a:prstGeom>
        </p:spPr>
        <p:txBody>
          <a:bodyPr wrap="square">
            <a:spAutoFit/>
          </a:bodyPr>
          <a:lstStyle/>
          <a:p>
            <a:pPr lvl="1"/>
            <a:r>
              <a:rPr lang="en-AU" sz="800" b="1" dirty="0"/>
              <a:t>Source: </a:t>
            </a:r>
            <a:r>
              <a:rPr lang="en-AU" sz="800" dirty="0"/>
              <a:t>Optus Stadium Website</a:t>
            </a:r>
          </a:p>
        </p:txBody>
      </p:sp>
      <p:pic>
        <p:nvPicPr>
          <p:cNvPr id="17" name="Picture 16">
            <a:extLst>
              <a:ext uri="{FF2B5EF4-FFF2-40B4-BE49-F238E27FC236}">
                <a16:creationId xmlns="" xmlns:a16="http://schemas.microsoft.com/office/drawing/2014/main" id="{A10FDDC1-AF56-449A-8F7D-C4DE9E6A20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6057" y="-265078"/>
            <a:ext cx="5858724" cy="7323405"/>
          </a:xfrm>
          <a:prstGeom prst="rect">
            <a:avLst/>
          </a:prstGeom>
        </p:spPr>
      </p:pic>
      <p:sp>
        <p:nvSpPr>
          <p:cNvPr id="2" name="Slide Number Placeholder 1">
            <a:extLst>
              <a:ext uri="{FF2B5EF4-FFF2-40B4-BE49-F238E27FC236}">
                <a16:creationId xmlns="" xmlns:a16="http://schemas.microsoft.com/office/drawing/2014/main" id="{F02B6DEB-B6DE-401D-A341-A96CF047E558}"/>
              </a:ext>
            </a:extLst>
          </p:cNvPr>
          <p:cNvSpPr>
            <a:spLocks noGrp="1"/>
          </p:cNvSpPr>
          <p:nvPr>
            <p:ph type="sldNum" sz="quarter" idx="12"/>
          </p:nvPr>
        </p:nvSpPr>
        <p:spPr/>
        <p:txBody>
          <a:bodyPr/>
          <a:lstStyle/>
          <a:p>
            <a:fld id="{534EFAFE-A060-46AD-AAD0-975F19231566}" type="slidenum">
              <a:rPr lang="en-AU" smtClean="0"/>
              <a:t>9</a:t>
            </a:fld>
            <a:endParaRPr lang="en-AU"/>
          </a:p>
        </p:txBody>
      </p:sp>
    </p:spTree>
    <p:extLst>
      <p:ext uri="{BB962C8B-B14F-4D97-AF65-F5344CB8AC3E}">
        <p14:creationId xmlns:p14="http://schemas.microsoft.com/office/powerpoint/2010/main" val="38886681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1196</TotalTime>
  <Words>1266</Words>
  <Application>Microsoft Office PowerPoint</Application>
  <PresentationFormat>Widescreen</PresentationFormat>
  <Paragraphs>170</Paragraphs>
  <Slides>11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Franklin Gothic Medium</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Ricci-Lee Smith</dc:creator>
  <cp:lastModifiedBy>Michael Bentley</cp:lastModifiedBy>
  <cp:revision>92</cp:revision>
  <dcterms:created xsi:type="dcterms:W3CDTF">2018-07-25T06:54:46Z</dcterms:created>
  <dcterms:modified xsi:type="dcterms:W3CDTF">2018-09-24T07:23:54Z</dcterms:modified>
</cp:coreProperties>
</file>